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349" r:id="rId2"/>
    <p:sldId id="316" r:id="rId3"/>
    <p:sldId id="323" r:id="rId4"/>
    <p:sldId id="324" r:id="rId5"/>
    <p:sldId id="325" r:id="rId6"/>
    <p:sldId id="326" r:id="rId7"/>
    <p:sldId id="336" r:id="rId8"/>
    <p:sldId id="328" r:id="rId9"/>
    <p:sldId id="347" r:id="rId10"/>
    <p:sldId id="337" r:id="rId11"/>
    <p:sldId id="346" r:id="rId12"/>
    <p:sldId id="330" r:id="rId13"/>
    <p:sldId id="350" r:id="rId14"/>
    <p:sldId id="351" r:id="rId15"/>
    <p:sldId id="352" r:id="rId16"/>
    <p:sldId id="355" r:id="rId17"/>
    <p:sldId id="354" r:id="rId18"/>
    <p:sldId id="356" r:id="rId19"/>
    <p:sldId id="357" r:id="rId20"/>
    <p:sldId id="358" r:id="rId21"/>
    <p:sldId id="359" r:id="rId22"/>
    <p:sldId id="265" r:id="rId23"/>
    <p:sldId id="310" r:id="rId24"/>
    <p:sldId id="311" r:id="rId25"/>
    <p:sldId id="263" r:id="rId26"/>
    <p:sldId id="268" r:id="rId27"/>
    <p:sldId id="322" r:id="rId28"/>
    <p:sldId id="327" r:id="rId29"/>
    <p:sldId id="317" r:id="rId30"/>
    <p:sldId id="331" r:id="rId31"/>
    <p:sldId id="334" r:id="rId32"/>
    <p:sldId id="333" r:id="rId33"/>
    <p:sldId id="332" r:id="rId34"/>
    <p:sldId id="271" r:id="rId35"/>
    <p:sldId id="335" r:id="rId36"/>
    <p:sldId id="348" r:id="rId37"/>
    <p:sldId id="312" r:id="rId38"/>
    <p:sldId id="313" r:id="rId39"/>
    <p:sldId id="274" r:id="rId40"/>
    <p:sldId id="339" r:id="rId41"/>
    <p:sldId id="340" r:id="rId42"/>
    <p:sldId id="269" r:id="rId43"/>
    <p:sldId id="345" r:id="rId44"/>
    <p:sldId id="338" r:id="rId45"/>
    <p:sldId id="342" r:id="rId46"/>
    <p:sldId id="343" r:id="rId47"/>
    <p:sldId id="341" r:id="rId48"/>
  </p:sldIdLst>
  <p:sldSz cx="9144000" cy="6400800"/>
  <p:notesSz cx="6858000" cy="9144000"/>
  <p:defaultTextStyle>
    <a:defPPr>
      <a:defRPr lang="en-US"/>
    </a:defPPr>
    <a:lvl1pPr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1pPr>
    <a:lvl2pPr marL="398358"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2pPr>
    <a:lvl3pPr marL="796714"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3pPr>
    <a:lvl4pPr marL="1195073"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4pPr>
    <a:lvl5pPr marL="1593430"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5pPr>
    <a:lvl6pPr marL="1991787" algn="l" defTabSz="398358" rtl="0" eaLnBrk="1" latinLnBrk="0" hangingPunct="1">
      <a:defRPr sz="2100" kern="1200">
        <a:solidFill>
          <a:schemeClr val="tx1"/>
        </a:solidFill>
        <a:latin typeface="Times" charset="0"/>
        <a:ea typeface="ＭＳ Ｐゴシック" charset="0"/>
        <a:cs typeface="ＭＳ Ｐゴシック" charset="0"/>
      </a:defRPr>
    </a:lvl6pPr>
    <a:lvl7pPr marL="2390144" algn="l" defTabSz="398358" rtl="0" eaLnBrk="1" latinLnBrk="0" hangingPunct="1">
      <a:defRPr sz="2100" kern="1200">
        <a:solidFill>
          <a:schemeClr val="tx1"/>
        </a:solidFill>
        <a:latin typeface="Times" charset="0"/>
        <a:ea typeface="ＭＳ Ｐゴシック" charset="0"/>
        <a:cs typeface="ＭＳ Ｐゴシック" charset="0"/>
      </a:defRPr>
    </a:lvl7pPr>
    <a:lvl8pPr marL="2788502" algn="l" defTabSz="398358" rtl="0" eaLnBrk="1" latinLnBrk="0" hangingPunct="1">
      <a:defRPr sz="2100" kern="1200">
        <a:solidFill>
          <a:schemeClr val="tx1"/>
        </a:solidFill>
        <a:latin typeface="Times" charset="0"/>
        <a:ea typeface="ＭＳ Ｐゴシック" charset="0"/>
        <a:cs typeface="ＭＳ Ｐゴシック" charset="0"/>
      </a:defRPr>
    </a:lvl8pPr>
    <a:lvl9pPr marL="3186859" algn="l" defTabSz="398358" rtl="0" eaLnBrk="1" latinLnBrk="0" hangingPunct="1">
      <a:defRPr sz="21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82" autoAdjust="0"/>
  </p:normalViewPr>
  <p:slideViewPr>
    <p:cSldViewPr>
      <p:cViewPr>
        <p:scale>
          <a:sx n="95" d="100"/>
          <a:sy n="95" d="100"/>
        </p:scale>
        <p:origin x="-1304" y="-288"/>
      </p:cViewPr>
      <p:guideLst>
        <p:guide orient="horz" pos="2016"/>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79" y="1988403"/>
            <a:ext cx="7771848" cy="13720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155" y="3627120"/>
            <a:ext cx="6399696" cy="1635760"/>
          </a:xfrm>
        </p:spPr>
        <p:txBody>
          <a:bodyPr/>
          <a:lstStyle>
            <a:lvl1pPr marL="0" indent="0" algn="ctr">
              <a:buNone/>
              <a:defRPr/>
            </a:lvl1pPr>
            <a:lvl2pPr marL="398358" indent="0" algn="ctr">
              <a:buNone/>
              <a:defRPr/>
            </a:lvl2pPr>
            <a:lvl3pPr marL="796714" indent="0" algn="ctr">
              <a:buNone/>
              <a:defRPr/>
            </a:lvl3pPr>
            <a:lvl4pPr marL="1195073" indent="0" algn="ctr">
              <a:buNone/>
              <a:defRPr/>
            </a:lvl4pPr>
            <a:lvl5pPr marL="1593430" indent="0" algn="ctr">
              <a:buNone/>
              <a:defRPr/>
            </a:lvl5pPr>
            <a:lvl6pPr marL="1991787" indent="0" algn="ctr">
              <a:buNone/>
              <a:defRPr/>
            </a:lvl6pPr>
            <a:lvl7pPr marL="2390144" indent="0" algn="ctr">
              <a:buNone/>
              <a:defRPr/>
            </a:lvl7pPr>
            <a:lvl8pPr marL="2788502" indent="0" algn="ctr">
              <a:buNone/>
              <a:defRPr/>
            </a:lvl8pPr>
            <a:lvl9pPr marL="318685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5B273-D6DF-1F49-90D5-390EEA0C035F}" type="slidenum">
              <a:rPr lang="en-US"/>
              <a:pPr>
                <a:defRPr/>
              </a:pPr>
              <a:t>‹#›</a:t>
            </a:fld>
            <a:endParaRPr lang="en-US"/>
          </a:p>
        </p:txBody>
      </p:sp>
    </p:spTree>
    <p:extLst>
      <p:ext uri="{BB962C8B-B14F-4D97-AF65-F5344CB8AC3E}">
        <p14:creationId xmlns:p14="http://schemas.microsoft.com/office/powerpoint/2010/main" val="1795823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A296B-2B76-6447-B24B-D3E4152E941E}" type="slidenum">
              <a:rPr lang="en-US"/>
              <a:pPr>
                <a:defRPr/>
              </a:pPr>
              <a:t>‹#›</a:t>
            </a:fld>
            <a:endParaRPr lang="en-US"/>
          </a:p>
        </p:txBody>
      </p:sp>
    </p:spTree>
    <p:extLst>
      <p:ext uri="{BB962C8B-B14F-4D97-AF65-F5344CB8AC3E}">
        <p14:creationId xmlns:p14="http://schemas.microsoft.com/office/powerpoint/2010/main" val="353578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654" y="568960"/>
            <a:ext cx="1942273" cy="51206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6081" y="568960"/>
            <a:ext cx="5697054" cy="51206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9305D-FE1B-FD4E-8426-BA9A774CA54C}" type="slidenum">
              <a:rPr lang="en-US"/>
              <a:pPr>
                <a:defRPr/>
              </a:pPr>
              <a:t>‹#›</a:t>
            </a:fld>
            <a:endParaRPr lang="en-US"/>
          </a:p>
        </p:txBody>
      </p:sp>
    </p:spTree>
    <p:extLst>
      <p:ext uri="{BB962C8B-B14F-4D97-AF65-F5344CB8AC3E}">
        <p14:creationId xmlns:p14="http://schemas.microsoft.com/office/powerpoint/2010/main" val="3472459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91258-0697-6A43-8151-83D7277D71E9}" type="slidenum">
              <a:rPr lang="en-US"/>
              <a:pPr>
                <a:defRPr/>
              </a:pPr>
              <a:t>‹#›</a:t>
            </a:fld>
            <a:endParaRPr lang="en-US"/>
          </a:p>
        </p:txBody>
      </p:sp>
    </p:spTree>
    <p:extLst>
      <p:ext uri="{BB962C8B-B14F-4D97-AF65-F5344CB8AC3E}">
        <p14:creationId xmlns:p14="http://schemas.microsoft.com/office/powerpoint/2010/main" val="389312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969" y="4113111"/>
            <a:ext cx="7773228" cy="1271270"/>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721969" y="2712934"/>
            <a:ext cx="7773228" cy="1400175"/>
          </a:xfrm>
        </p:spPr>
        <p:txBody>
          <a:bodyPr anchor="b"/>
          <a:lstStyle>
            <a:lvl1pPr marL="0" indent="0">
              <a:buNone/>
              <a:defRPr sz="1700"/>
            </a:lvl1pPr>
            <a:lvl2pPr marL="398358" indent="0">
              <a:buNone/>
              <a:defRPr sz="1600"/>
            </a:lvl2pPr>
            <a:lvl3pPr marL="796714" indent="0">
              <a:buNone/>
              <a:defRPr sz="1400"/>
            </a:lvl3pPr>
            <a:lvl4pPr marL="1195073" indent="0">
              <a:buNone/>
              <a:defRPr sz="1200"/>
            </a:lvl4pPr>
            <a:lvl5pPr marL="1593430" indent="0">
              <a:buNone/>
              <a:defRPr sz="1200"/>
            </a:lvl5pPr>
            <a:lvl6pPr marL="1991787" indent="0">
              <a:buNone/>
              <a:defRPr sz="1200"/>
            </a:lvl6pPr>
            <a:lvl7pPr marL="2390144" indent="0">
              <a:buNone/>
              <a:defRPr sz="1200"/>
            </a:lvl7pPr>
            <a:lvl8pPr marL="2788502" indent="0">
              <a:buNone/>
              <a:defRPr sz="1200"/>
            </a:lvl8pPr>
            <a:lvl9pPr marL="3186859"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D8624A-8A61-5349-AC60-27A2E60D70BB}" type="slidenum">
              <a:rPr lang="en-US"/>
              <a:pPr>
                <a:defRPr/>
              </a:pPr>
              <a:t>‹#›</a:t>
            </a:fld>
            <a:endParaRPr lang="en-US"/>
          </a:p>
        </p:txBody>
      </p:sp>
    </p:spTree>
    <p:extLst>
      <p:ext uri="{BB962C8B-B14F-4D97-AF65-F5344CB8AC3E}">
        <p14:creationId xmlns:p14="http://schemas.microsoft.com/office/powerpoint/2010/main" val="4284404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6079" y="1849120"/>
            <a:ext cx="3819663" cy="384048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64" y="1849120"/>
            <a:ext cx="3819663" cy="384048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7D361-B0BC-0E40-9F93-49CF9A6657BC}" type="slidenum">
              <a:rPr lang="en-US"/>
              <a:pPr>
                <a:defRPr/>
              </a:pPr>
              <a:t>‹#›</a:t>
            </a:fld>
            <a:endParaRPr lang="en-US"/>
          </a:p>
        </p:txBody>
      </p:sp>
    </p:spTree>
    <p:extLst>
      <p:ext uri="{BB962C8B-B14F-4D97-AF65-F5344CB8AC3E}">
        <p14:creationId xmlns:p14="http://schemas.microsoft.com/office/powerpoint/2010/main" val="265752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929" y="256329"/>
            <a:ext cx="8230153" cy="1066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924" y="1432774"/>
            <a:ext cx="4040533" cy="597111"/>
          </a:xfrm>
        </p:spPr>
        <p:txBody>
          <a:bodyPr anchor="b"/>
          <a:lstStyle>
            <a:lvl1pPr marL="0" indent="0">
              <a:buNone/>
              <a:defRPr sz="2100" b="1"/>
            </a:lvl1pPr>
            <a:lvl2pPr marL="398358" indent="0">
              <a:buNone/>
              <a:defRPr sz="1700" b="1"/>
            </a:lvl2pPr>
            <a:lvl3pPr marL="796714" indent="0">
              <a:buNone/>
              <a:defRPr sz="1600" b="1"/>
            </a:lvl3pPr>
            <a:lvl4pPr marL="1195073" indent="0">
              <a:buNone/>
              <a:defRPr sz="1400" b="1"/>
            </a:lvl4pPr>
            <a:lvl5pPr marL="1593430" indent="0">
              <a:buNone/>
              <a:defRPr sz="1400" b="1"/>
            </a:lvl5pPr>
            <a:lvl6pPr marL="1991787" indent="0">
              <a:buNone/>
              <a:defRPr sz="1400" b="1"/>
            </a:lvl6pPr>
            <a:lvl7pPr marL="2390144" indent="0">
              <a:buNone/>
              <a:defRPr sz="1400" b="1"/>
            </a:lvl7pPr>
            <a:lvl8pPr marL="2788502" indent="0">
              <a:buNone/>
              <a:defRPr sz="1400" b="1"/>
            </a:lvl8pPr>
            <a:lvl9pPr marL="318685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6924" y="2029885"/>
            <a:ext cx="4040533" cy="3687869"/>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64" y="1432774"/>
            <a:ext cx="4041913" cy="597111"/>
          </a:xfrm>
        </p:spPr>
        <p:txBody>
          <a:bodyPr anchor="b"/>
          <a:lstStyle>
            <a:lvl1pPr marL="0" indent="0">
              <a:buNone/>
              <a:defRPr sz="2100" b="1"/>
            </a:lvl1pPr>
            <a:lvl2pPr marL="398358" indent="0">
              <a:buNone/>
              <a:defRPr sz="1700" b="1"/>
            </a:lvl2pPr>
            <a:lvl3pPr marL="796714" indent="0">
              <a:buNone/>
              <a:defRPr sz="1600" b="1"/>
            </a:lvl3pPr>
            <a:lvl4pPr marL="1195073" indent="0">
              <a:buNone/>
              <a:defRPr sz="1400" b="1"/>
            </a:lvl4pPr>
            <a:lvl5pPr marL="1593430" indent="0">
              <a:buNone/>
              <a:defRPr sz="1400" b="1"/>
            </a:lvl5pPr>
            <a:lvl6pPr marL="1991787" indent="0">
              <a:buNone/>
              <a:defRPr sz="1400" b="1"/>
            </a:lvl6pPr>
            <a:lvl7pPr marL="2390144" indent="0">
              <a:buNone/>
              <a:defRPr sz="1400" b="1"/>
            </a:lvl7pPr>
            <a:lvl8pPr marL="2788502" indent="0">
              <a:buNone/>
              <a:defRPr sz="1400" b="1"/>
            </a:lvl8pPr>
            <a:lvl9pPr marL="318685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164" y="2029885"/>
            <a:ext cx="4041913" cy="3687869"/>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DAE659-C225-AA47-9D3B-9BC1A1711DA5}" type="slidenum">
              <a:rPr lang="en-US"/>
              <a:pPr>
                <a:defRPr/>
              </a:pPr>
              <a:t>‹#›</a:t>
            </a:fld>
            <a:endParaRPr lang="en-US"/>
          </a:p>
        </p:txBody>
      </p:sp>
    </p:spTree>
    <p:extLst>
      <p:ext uri="{BB962C8B-B14F-4D97-AF65-F5344CB8AC3E}">
        <p14:creationId xmlns:p14="http://schemas.microsoft.com/office/powerpoint/2010/main" val="317642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B4583-4649-1E4A-8DB5-E1294A33F745}" type="slidenum">
              <a:rPr lang="en-US"/>
              <a:pPr>
                <a:defRPr/>
              </a:pPr>
              <a:t>‹#›</a:t>
            </a:fld>
            <a:endParaRPr lang="en-US"/>
          </a:p>
        </p:txBody>
      </p:sp>
    </p:spTree>
    <p:extLst>
      <p:ext uri="{BB962C8B-B14F-4D97-AF65-F5344CB8AC3E}">
        <p14:creationId xmlns:p14="http://schemas.microsoft.com/office/powerpoint/2010/main" val="95344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579E70-17EE-C545-A3E3-0A33125E7913}" type="slidenum">
              <a:rPr lang="en-US"/>
              <a:pPr>
                <a:defRPr/>
              </a:pPr>
              <a:t>‹#›</a:t>
            </a:fld>
            <a:endParaRPr lang="en-US"/>
          </a:p>
        </p:txBody>
      </p:sp>
    </p:spTree>
    <p:extLst>
      <p:ext uri="{BB962C8B-B14F-4D97-AF65-F5344CB8AC3E}">
        <p14:creationId xmlns:p14="http://schemas.microsoft.com/office/powerpoint/2010/main" val="254931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927" y="254847"/>
            <a:ext cx="3007967" cy="1084580"/>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331" y="254851"/>
            <a:ext cx="5111751" cy="546290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927" y="1339431"/>
            <a:ext cx="3007967" cy="4378325"/>
          </a:xfrm>
        </p:spPr>
        <p:txBody>
          <a:bodyPr/>
          <a:lstStyle>
            <a:lvl1pPr marL="0" indent="0">
              <a:buNone/>
              <a:defRPr sz="1200"/>
            </a:lvl1pPr>
            <a:lvl2pPr marL="398358" indent="0">
              <a:buNone/>
              <a:defRPr sz="1000"/>
            </a:lvl2pPr>
            <a:lvl3pPr marL="796714" indent="0">
              <a:buNone/>
              <a:defRPr sz="900"/>
            </a:lvl3pPr>
            <a:lvl4pPr marL="1195073" indent="0">
              <a:buNone/>
              <a:defRPr sz="800"/>
            </a:lvl4pPr>
            <a:lvl5pPr marL="1593430" indent="0">
              <a:buNone/>
              <a:defRPr sz="800"/>
            </a:lvl5pPr>
            <a:lvl6pPr marL="1991787" indent="0">
              <a:buNone/>
              <a:defRPr sz="800"/>
            </a:lvl6pPr>
            <a:lvl7pPr marL="2390144" indent="0">
              <a:buNone/>
              <a:defRPr sz="800"/>
            </a:lvl7pPr>
            <a:lvl8pPr marL="2788502" indent="0">
              <a:buNone/>
              <a:defRPr sz="800"/>
            </a:lvl8pPr>
            <a:lvl9pPr marL="318685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EB37F7-80FC-C94F-A96B-D14B91BEC624}" type="slidenum">
              <a:rPr lang="en-US"/>
              <a:pPr>
                <a:defRPr/>
              </a:pPr>
              <a:t>‹#›</a:t>
            </a:fld>
            <a:endParaRPr lang="en-US"/>
          </a:p>
        </p:txBody>
      </p:sp>
    </p:spTree>
    <p:extLst>
      <p:ext uri="{BB962C8B-B14F-4D97-AF65-F5344CB8AC3E}">
        <p14:creationId xmlns:p14="http://schemas.microsoft.com/office/powerpoint/2010/main" val="7327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06" y="4480562"/>
            <a:ext cx="5487228" cy="528955"/>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1806" y="571923"/>
            <a:ext cx="5487228" cy="3840480"/>
          </a:xfrm>
        </p:spPr>
        <p:txBody>
          <a:bodyPr/>
          <a:lstStyle>
            <a:lvl1pPr marL="0" indent="0">
              <a:buNone/>
              <a:defRPr sz="2800"/>
            </a:lvl1pPr>
            <a:lvl2pPr marL="398358" indent="0">
              <a:buNone/>
              <a:defRPr sz="2400"/>
            </a:lvl2pPr>
            <a:lvl3pPr marL="796714" indent="0">
              <a:buNone/>
              <a:defRPr sz="2100"/>
            </a:lvl3pPr>
            <a:lvl4pPr marL="1195073" indent="0">
              <a:buNone/>
              <a:defRPr sz="1700"/>
            </a:lvl4pPr>
            <a:lvl5pPr marL="1593430" indent="0">
              <a:buNone/>
              <a:defRPr sz="1700"/>
            </a:lvl5pPr>
            <a:lvl6pPr marL="1991787" indent="0">
              <a:buNone/>
              <a:defRPr sz="1700"/>
            </a:lvl6pPr>
            <a:lvl7pPr marL="2390144" indent="0">
              <a:buNone/>
              <a:defRPr sz="1700"/>
            </a:lvl7pPr>
            <a:lvl8pPr marL="2788502" indent="0">
              <a:buNone/>
              <a:defRPr sz="1700"/>
            </a:lvl8pPr>
            <a:lvl9pPr marL="3186859" indent="0">
              <a:buNone/>
              <a:defRPr sz="1700"/>
            </a:lvl9pPr>
          </a:lstStyle>
          <a:p>
            <a:pPr lvl="0"/>
            <a:endParaRPr lang="en-US" noProof="0" smtClean="0"/>
          </a:p>
        </p:txBody>
      </p:sp>
      <p:sp>
        <p:nvSpPr>
          <p:cNvPr id="4" name="Text Placeholder 3"/>
          <p:cNvSpPr>
            <a:spLocks noGrp="1"/>
          </p:cNvSpPr>
          <p:nvPr>
            <p:ph type="body" sz="half" idx="2"/>
          </p:nvPr>
        </p:nvSpPr>
        <p:spPr>
          <a:xfrm>
            <a:off x="1791806" y="5009516"/>
            <a:ext cx="5487228" cy="751205"/>
          </a:xfrm>
        </p:spPr>
        <p:txBody>
          <a:bodyPr/>
          <a:lstStyle>
            <a:lvl1pPr marL="0" indent="0">
              <a:buNone/>
              <a:defRPr sz="1200"/>
            </a:lvl1pPr>
            <a:lvl2pPr marL="398358" indent="0">
              <a:buNone/>
              <a:defRPr sz="1000"/>
            </a:lvl2pPr>
            <a:lvl3pPr marL="796714" indent="0">
              <a:buNone/>
              <a:defRPr sz="900"/>
            </a:lvl3pPr>
            <a:lvl4pPr marL="1195073" indent="0">
              <a:buNone/>
              <a:defRPr sz="800"/>
            </a:lvl4pPr>
            <a:lvl5pPr marL="1593430" indent="0">
              <a:buNone/>
              <a:defRPr sz="800"/>
            </a:lvl5pPr>
            <a:lvl6pPr marL="1991787" indent="0">
              <a:buNone/>
              <a:defRPr sz="800"/>
            </a:lvl6pPr>
            <a:lvl7pPr marL="2390144" indent="0">
              <a:buNone/>
              <a:defRPr sz="800"/>
            </a:lvl7pPr>
            <a:lvl8pPr marL="2788502" indent="0">
              <a:buNone/>
              <a:defRPr sz="800"/>
            </a:lvl8pPr>
            <a:lvl9pPr marL="318685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3AB12B-1E27-004B-A593-31DF7E78F9E9}" type="slidenum">
              <a:rPr lang="en-US"/>
              <a:pPr>
                <a:defRPr/>
              </a:pPr>
              <a:t>‹#›</a:t>
            </a:fld>
            <a:endParaRPr lang="en-US"/>
          </a:p>
        </p:txBody>
      </p:sp>
    </p:spTree>
    <p:extLst>
      <p:ext uri="{BB962C8B-B14F-4D97-AF65-F5344CB8AC3E}">
        <p14:creationId xmlns:p14="http://schemas.microsoft.com/office/powerpoint/2010/main" val="17108267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6594" y="568960"/>
            <a:ext cx="77708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671" tIns="39836" rIns="79671" bIns="3983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6594" y="1849120"/>
            <a:ext cx="7770813"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671" tIns="39836" rIns="79671" bIns="3983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6594" y="5831840"/>
            <a:ext cx="190500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671" tIns="39836" rIns="79671" bIns="39836" numCol="1" anchor="t" anchorCtr="0" compatLnSpc="1">
            <a:prstTxWarp prst="textNoShape">
              <a:avLst/>
            </a:prstTxWarp>
          </a:bodyPr>
          <a:lstStyle>
            <a:lvl1pPr>
              <a:defRPr sz="1200">
                <a:cs typeface="+mn-cs"/>
              </a:defRPr>
            </a:lvl1pPr>
          </a:lstStyle>
          <a:p>
            <a:pPr>
              <a:defRPr/>
            </a:pPr>
            <a:endParaRPr lang="en-US"/>
          </a:p>
        </p:txBody>
      </p:sp>
      <p:sp>
        <p:nvSpPr>
          <p:cNvPr id="1029" name="Rectangle 5"/>
          <p:cNvSpPr>
            <a:spLocks noGrp="1" noChangeArrowheads="1"/>
          </p:cNvSpPr>
          <p:nvPr>
            <p:ph type="ftr" sz="quarter" idx="3"/>
          </p:nvPr>
        </p:nvSpPr>
        <p:spPr bwMode="auto">
          <a:xfrm>
            <a:off x="3123407" y="5831840"/>
            <a:ext cx="2897188"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671" tIns="39836" rIns="79671" bIns="39836" numCol="1" anchor="t" anchorCtr="0" compatLnSpc="1">
            <a:prstTxWarp prst="textNoShape">
              <a:avLst/>
            </a:prstTxWarp>
          </a:bodyPr>
          <a:lstStyle>
            <a:lvl1pPr algn="ctr">
              <a:defRPr sz="12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2407" y="5831840"/>
            <a:ext cx="190500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671" tIns="39836" rIns="79671" bIns="39836" numCol="1" anchor="t" anchorCtr="0" compatLnSpc="1">
            <a:prstTxWarp prst="textNoShape">
              <a:avLst/>
            </a:prstTxWarp>
          </a:bodyPr>
          <a:lstStyle>
            <a:lvl1pPr algn="r">
              <a:defRPr sz="1200">
                <a:cs typeface="+mn-cs"/>
              </a:defRPr>
            </a:lvl1pPr>
          </a:lstStyle>
          <a:p>
            <a:pPr>
              <a:defRPr/>
            </a:pPr>
            <a:fld id="{5DCC0357-F099-A44A-B5D9-C3B9679690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800">
          <a:solidFill>
            <a:schemeClr val="tx2"/>
          </a:solidFill>
          <a:latin typeface="+mj-lt"/>
          <a:ea typeface="+mj-ea"/>
          <a:cs typeface="ＭＳ Ｐゴシック" charset="0"/>
        </a:defRPr>
      </a:lvl1pPr>
      <a:lvl2pPr algn="ctr" rtl="0" eaLnBrk="0" fontAlgn="base" hangingPunct="0">
        <a:spcBef>
          <a:spcPct val="0"/>
        </a:spcBef>
        <a:spcAft>
          <a:spcPct val="0"/>
        </a:spcAft>
        <a:defRPr sz="38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8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8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800">
          <a:solidFill>
            <a:schemeClr val="tx2"/>
          </a:solidFill>
          <a:latin typeface="Times" charset="0"/>
          <a:ea typeface="ＭＳ Ｐゴシック" charset="0"/>
          <a:cs typeface="ＭＳ Ｐゴシック" charset="0"/>
        </a:defRPr>
      </a:lvl5pPr>
      <a:lvl6pPr marL="398358" algn="ctr" rtl="0" fontAlgn="base">
        <a:spcBef>
          <a:spcPct val="0"/>
        </a:spcBef>
        <a:spcAft>
          <a:spcPct val="0"/>
        </a:spcAft>
        <a:defRPr sz="3800">
          <a:solidFill>
            <a:schemeClr val="tx2"/>
          </a:solidFill>
          <a:latin typeface="Times" charset="0"/>
          <a:ea typeface="ＭＳ Ｐゴシック" charset="0"/>
        </a:defRPr>
      </a:lvl6pPr>
      <a:lvl7pPr marL="796714" algn="ctr" rtl="0" fontAlgn="base">
        <a:spcBef>
          <a:spcPct val="0"/>
        </a:spcBef>
        <a:spcAft>
          <a:spcPct val="0"/>
        </a:spcAft>
        <a:defRPr sz="3800">
          <a:solidFill>
            <a:schemeClr val="tx2"/>
          </a:solidFill>
          <a:latin typeface="Times" charset="0"/>
          <a:ea typeface="ＭＳ Ｐゴシック" charset="0"/>
        </a:defRPr>
      </a:lvl7pPr>
      <a:lvl8pPr marL="1195073" algn="ctr" rtl="0" fontAlgn="base">
        <a:spcBef>
          <a:spcPct val="0"/>
        </a:spcBef>
        <a:spcAft>
          <a:spcPct val="0"/>
        </a:spcAft>
        <a:defRPr sz="3800">
          <a:solidFill>
            <a:schemeClr val="tx2"/>
          </a:solidFill>
          <a:latin typeface="Times" charset="0"/>
          <a:ea typeface="ＭＳ Ｐゴシック" charset="0"/>
        </a:defRPr>
      </a:lvl8pPr>
      <a:lvl9pPr marL="1593430" algn="ctr" rtl="0" fontAlgn="base">
        <a:spcBef>
          <a:spcPct val="0"/>
        </a:spcBef>
        <a:spcAft>
          <a:spcPct val="0"/>
        </a:spcAft>
        <a:defRPr sz="3800">
          <a:solidFill>
            <a:schemeClr val="tx2"/>
          </a:solidFill>
          <a:latin typeface="Times" charset="0"/>
          <a:ea typeface="ＭＳ Ｐゴシック" charset="0"/>
        </a:defRPr>
      </a:lvl9pPr>
    </p:titleStyle>
    <p:bodyStyle>
      <a:lvl1pPr marL="298768" indent="-298768"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647332" indent="-248972" algn="l" rtl="0" eaLnBrk="0" fontAlgn="base" hangingPunct="0">
        <a:spcBef>
          <a:spcPct val="20000"/>
        </a:spcBef>
        <a:spcAft>
          <a:spcPct val="0"/>
        </a:spcAft>
        <a:buChar char="–"/>
        <a:defRPr sz="2400">
          <a:solidFill>
            <a:schemeClr val="tx1"/>
          </a:solidFill>
          <a:latin typeface="+mn-lt"/>
          <a:ea typeface="+mn-ea"/>
        </a:defRPr>
      </a:lvl2pPr>
      <a:lvl3pPr marL="995894" indent="-199179" algn="l" rtl="0" eaLnBrk="0" fontAlgn="base" hangingPunct="0">
        <a:spcBef>
          <a:spcPct val="20000"/>
        </a:spcBef>
        <a:spcAft>
          <a:spcPct val="0"/>
        </a:spcAft>
        <a:buChar char="•"/>
        <a:defRPr sz="2100">
          <a:solidFill>
            <a:schemeClr val="tx1"/>
          </a:solidFill>
          <a:latin typeface="+mn-lt"/>
          <a:ea typeface="+mn-ea"/>
        </a:defRPr>
      </a:lvl3pPr>
      <a:lvl4pPr marL="1394250" indent="-199179" algn="l" rtl="0" eaLnBrk="0" fontAlgn="base" hangingPunct="0">
        <a:spcBef>
          <a:spcPct val="20000"/>
        </a:spcBef>
        <a:spcAft>
          <a:spcPct val="0"/>
        </a:spcAft>
        <a:buChar char="–"/>
        <a:defRPr sz="1700">
          <a:solidFill>
            <a:schemeClr val="tx1"/>
          </a:solidFill>
          <a:latin typeface="+mn-lt"/>
          <a:ea typeface="+mn-ea"/>
        </a:defRPr>
      </a:lvl4pPr>
      <a:lvl5pPr marL="1792609" indent="-199179" algn="l" rtl="0" eaLnBrk="0" fontAlgn="base" hangingPunct="0">
        <a:spcBef>
          <a:spcPct val="20000"/>
        </a:spcBef>
        <a:spcAft>
          <a:spcPct val="0"/>
        </a:spcAft>
        <a:buChar char="»"/>
        <a:defRPr sz="1700">
          <a:solidFill>
            <a:schemeClr val="tx1"/>
          </a:solidFill>
          <a:latin typeface="+mn-lt"/>
          <a:ea typeface="+mn-ea"/>
        </a:defRPr>
      </a:lvl5pPr>
      <a:lvl6pPr marL="2190966" indent="-199179" algn="l" rtl="0" fontAlgn="base">
        <a:spcBef>
          <a:spcPct val="20000"/>
        </a:spcBef>
        <a:spcAft>
          <a:spcPct val="0"/>
        </a:spcAft>
        <a:buChar char="»"/>
        <a:defRPr sz="1700">
          <a:solidFill>
            <a:schemeClr val="tx1"/>
          </a:solidFill>
          <a:latin typeface="+mn-lt"/>
          <a:ea typeface="+mn-ea"/>
        </a:defRPr>
      </a:lvl6pPr>
      <a:lvl7pPr marL="2589323" indent="-199179" algn="l" rtl="0" fontAlgn="base">
        <a:spcBef>
          <a:spcPct val="20000"/>
        </a:spcBef>
        <a:spcAft>
          <a:spcPct val="0"/>
        </a:spcAft>
        <a:buChar char="»"/>
        <a:defRPr sz="1700">
          <a:solidFill>
            <a:schemeClr val="tx1"/>
          </a:solidFill>
          <a:latin typeface="+mn-lt"/>
          <a:ea typeface="+mn-ea"/>
        </a:defRPr>
      </a:lvl7pPr>
      <a:lvl8pPr marL="2987681" indent="-199179" algn="l" rtl="0" fontAlgn="base">
        <a:spcBef>
          <a:spcPct val="20000"/>
        </a:spcBef>
        <a:spcAft>
          <a:spcPct val="0"/>
        </a:spcAft>
        <a:buChar char="»"/>
        <a:defRPr sz="1700">
          <a:solidFill>
            <a:schemeClr val="tx1"/>
          </a:solidFill>
          <a:latin typeface="+mn-lt"/>
          <a:ea typeface="+mn-ea"/>
        </a:defRPr>
      </a:lvl8pPr>
      <a:lvl9pPr marL="3386038" indent="-199179" algn="l" rtl="0" fontAlgn="base">
        <a:spcBef>
          <a:spcPct val="20000"/>
        </a:spcBef>
        <a:spcAft>
          <a:spcPct val="0"/>
        </a:spcAft>
        <a:buChar char="»"/>
        <a:defRPr sz="1700">
          <a:solidFill>
            <a:schemeClr val="tx1"/>
          </a:solidFill>
          <a:latin typeface="+mn-lt"/>
          <a:ea typeface="+mn-ea"/>
        </a:defRPr>
      </a:lvl9pPr>
    </p:bodyStyle>
    <p:otherStyle>
      <a:defPPr>
        <a:defRPr lang="en-US"/>
      </a:defPPr>
      <a:lvl1pPr marL="0" algn="l" defTabSz="398358" rtl="0" eaLnBrk="1" latinLnBrk="0" hangingPunct="1">
        <a:defRPr sz="1600" kern="1200">
          <a:solidFill>
            <a:schemeClr val="tx1"/>
          </a:solidFill>
          <a:latin typeface="+mn-lt"/>
          <a:ea typeface="+mn-ea"/>
          <a:cs typeface="+mn-cs"/>
        </a:defRPr>
      </a:lvl1pPr>
      <a:lvl2pPr marL="398358" algn="l" defTabSz="398358" rtl="0" eaLnBrk="1" latinLnBrk="0" hangingPunct="1">
        <a:defRPr sz="1600" kern="1200">
          <a:solidFill>
            <a:schemeClr val="tx1"/>
          </a:solidFill>
          <a:latin typeface="+mn-lt"/>
          <a:ea typeface="+mn-ea"/>
          <a:cs typeface="+mn-cs"/>
        </a:defRPr>
      </a:lvl2pPr>
      <a:lvl3pPr marL="796714" algn="l" defTabSz="398358" rtl="0" eaLnBrk="1" latinLnBrk="0" hangingPunct="1">
        <a:defRPr sz="1600" kern="1200">
          <a:solidFill>
            <a:schemeClr val="tx1"/>
          </a:solidFill>
          <a:latin typeface="+mn-lt"/>
          <a:ea typeface="+mn-ea"/>
          <a:cs typeface="+mn-cs"/>
        </a:defRPr>
      </a:lvl3pPr>
      <a:lvl4pPr marL="1195073" algn="l" defTabSz="398358" rtl="0" eaLnBrk="1" latinLnBrk="0" hangingPunct="1">
        <a:defRPr sz="1600" kern="1200">
          <a:solidFill>
            <a:schemeClr val="tx1"/>
          </a:solidFill>
          <a:latin typeface="+mn-lt"/>
          <a:ea typeface="+mn-ea"/>
          <a:cs typeface="+mn-cs"/>
        </a:defRPr>
      </a:lvl4pPr>
      <a:lvl5pPr marL="1593430" algn="l" defTabSz="398358" rtl="0" eaLnBrk="1" latinLnBrk="0" hangingPunct="1">
        <a:defRPr sz="1600" kern="1200">
          <a:solidFill>
            <a:schemeClr val="tx1"/>
          </a:solidFill>
          <a:latin typeface="+mn-lt"/>
          <a:ea typeface="+mn-ea"/>
          <a:cs typeface="+mn-cs"/>
        </a:defRPr>
      </a:lvl5pPr>
      <a:lvl6pPr marL="1991787" algn="l" defTabSz="398358" rtl="0" eaLnBrk="1" latinLnBrk="0" hangingPunct="1">
        <a:defRPr sz="1600" kern="1200">
          <a:solidFill>
            <a:schemeClr val="tx1"/>
          </a:solidFill>
          <a:latin typeface="+mn-lt"/>
          <a:ea typeface="+mn-ea"/>
          <a:cs typeface="+mn-cs"/>
        </a:defRPr>
      </a:lvl6pPr>
      <a:lvl7pPr marL="2390144" algn="l" defTabSz="398358" rtl="0" eaLnBrk="1" latinLnBrk="0" hangingPunct="1">
        <a:defRPr sz="1600" kern="1200">
          <a:solidFill>
            <a:schemeClr val="tx1"/>
          </a:solidFill>
          <a:latin typeface="+mn-lt"/>
          <a:ea typeface="+mn-ea"/>
          <a:cs typeface="+mn-cs"/>
        </a:defRPr>
      </a:lvl7pPr>
      <a:lvl8pPr marL="2788502" algn="l" defTabSz="398358" rtl="0" eaLnBrk="1" latinLnBrk="0" hangingPunct="1">
        <a:defRPr sz="1600" kern="1200">
          <a:solidFill>
            <a:schemeClr val="tx1"/>
          </a:solidFill>
          <a:latin typeface="+mn-lt"/>
          <a:ea typeface="+mn-ea"/>
          <a:cs typeface="+mn-cs"/>
        </a:defRPr>
      </a:lvl8pPr>
      <a:lvl9pPr marL="3186859" algn="l" defTabSz="39835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 Id="rId3"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 Id="rId3"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 Id="rId3"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 Id="rId3" Type="http://schemas.openxmlformats.org/officeDocument/2006/relationships/image" Target="../media/image7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3033052" y="2133601"/>
            <a:ext cx="3100401" cy="106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69" tIns="39834" rIns="79669" bIns="3983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dirty="0"/>
              <a:t>Visuals for USSO</a:t>
            </a:r>
          </a:p>
          <a:p>
            <a:pPr algn="ctr"/>
            <a:r>
              <a:rPr lang="en-US" sz="3200" dirty="0"/>
              <a:t>1820s-1860s</a:t>
            </a:r>
          </a:p>
        </p:txBody>
      </p:sp>
    </p:spTree>
    <p:extLst>
      <p:ext uri="{BB962C8B-B14F-4D97-AF65-F5344CB8AC3E}">
        <p14:creationId xmlns:p14="http://schemas.microsoft.com/office/powerpoint/2010/main" val="21442830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02_GIVE4_CH1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52886" y="431165"/>
            <a:ext cx="2800614" cy="590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4"/>
          <p:cNvSpPr txBox="1">
            <a:spLocks noChangeArrowheads="1"/>
          </p:cNvSpPr>
          <p:nvPr/>
        </p:nvSpPr>
        <p:spPr bwMode="auto">
          <a:xfrm>
            <a:off x="6371170" y="71122"/>
            <a:ext cx="2819378"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Utopian communities</a:t>
            </a:r>
          </a:p>
        </p:txBody>
      </p:sp>
      <p:pic>
        <p:nvPicPr>
          <p:cNvPr id="20483" name="Picture 5" descr="06_GIVE4_CH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0" y="497844"/>
            <a:ext cx="5715000" cy="281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6"/>
          <p:cNvSpPr txBox="1">
            <a:spLocks noChangeArrowheads="1"/>
          </p:cNvSpPr>
          <p:nvPr/>
        </p:nvSpPr>
        <p:spPr bwMode="auto">
          <a:xfrm>
            <a:off x="190501" y="71122"/>
            <a:ext cx="4939400"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Penitentiaries, poor houses, asylums…</a:t>
            </a:r>
          </a:p>
        </p:txBody>
      </p:sp>
      <p:pic>
        <p:nvPicPr>
          <p:cNvPr id="20485" name="Picture 7" descr="07_GIVE4_CH1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12306"/>
            <a:ext cx="6159500" cy="27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1"/>
          <p:cNvSpPr txBox="1">
            <a:spLocks noChangeArrowheads="1"/>
          </p:cNvSpPr>
          <p:nvPr/>
        </p:nvSpPr>
        <p:spPr bwMode="auto">
          <a:xfrm>
            <a:off x="1466118" y="3271522"/>
            <a:ext cx="2255522"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Public schools…</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MAP12.01_GIVE4_CH1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00" y="0"/>
            <a:ext cx="693208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11_GIVE4_CH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55600"/>
            <a:ext cx="9083146" cy="526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0"/>
            <a:ext cx="8534400" cy="6400800"/>
          </a:xfrm>
          <a:prstGeom prst="rect">
            <a:avLst/>
          </a:prstGeom>
        </p:spPr>
      </p:pic>
    </p:spTree>
    <p:extLst>
      <p:ext uri="{BB962C8B-B14F-4D97-AF65-F5344CB8AC3E}">
        <p14:creationId xmlns:p14="http://schemas.microsoft.com/office/powerpoint/2010/main" val="1703928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043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Picture 1"/>
          <p:cNvSpPr>
            <a:spLocks noChangeAspect="1"/>
          </p:cNvSpPr>
          <p:nvPr/>
        </p:nvSpPr>
        <p:spPr bwMode="auto">
          <a:xfrm>
            <a:off x="508000" y="1059392"/>
            <a:ext cx="812800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5" tIns="41008" rIns="82015" bIns="41008"/>
          <a:lstStyle/>
          <a:p>
            <a:endParaRPr lang="en-US"/>
          </a:p>
        </p:txBody>
      </p:sp>
      <p:sp>
        <p:nvSpPr>
          <p:cNvPr id="14338" name="TextBox 1"/>
          <p:cNvSpPr txBox="1">
            <a:spLocks noChangeArrowheads="1"/>
          </p:cNvSpPr>
          <p:nvPr/>
        </p:nvSpPr>
        <p:spPr bwMode="auto">
          <a:xfrm>
            <a:off x="0" y="142242"/>
            <a:ext cx="9080500" cy="11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5" tIns="41008" rIns="82015" bIns="41008">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a:latin typeface="Times" charset="0"/>
              </a:rPr>
              <a:t>Jackson presidency (1828-36) is associated with democratic revolution – massive political participation among white men – also expansion of slavery and harsh times for Indians.</a:t>
            </a:r>
          </a:p>
        </p:txBody>
      </p:sp>
      <p:pic>
        <p:nvPicPr>
          <p:cNvPr id="14339" name="Picture 1" descr="jackson 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812800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2873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Picture 1"/>
          <p:cNvSpPr>
            <a:spLocks noChangeAspect="1"/>
          </p:cNvSpPr>
          <p:nvPr/>
        </p:nvSpPr>
        <p:spPr bwMode="auto">
          <a:xfrm>
            <a:off x="2025386" y="0"/>
            <a:ext cx="6991614"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82" tIns="39841" rIns="79682" bIns="39841"/>
          <a:lstStyle/>
          <a:p>
            <a:endParaRPr lang="en-US"/>
          </a:p>
        </p:txBody>
      </p:sp>
      <p:sp>
        <p:nvSpPr>
          <p:cNvPr id="49154" name="TextBox 1"/>
          <p:cNvSpPr txBox="1">
            <a:spLocks noChangeArrowheads="1"/>
          </p:cNvSpPr>
          <p:nvPr/>
        </p:nvSpPr>
        <p:spPr bwMode="auto">
          <a:xfrm>
            <a:off x="133618" y="142243"/>
            <a:ext cx="1961885" cy="5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82" tIns="39841" rIns="79682" bIns="39841">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Under Jackson presidency (1828-1836), Indian Removal acts (1830-31) forced relocation of Cherokee and other tribes to Oklahoma (“Trail of Tears”)</a:t>
            </a:r>
          </a:p>
          <a:p>
            <a:endParaRPr lang="en-US" sz="1800"/>
          </a:p>
          <a:p>
            <a:r>
              <a:rPr lang="en-US" sz="1800"/>
              <a:t>Many more states chartered…</a:t>
            </a:r>
          </a:p>
          <a:p>
            <a:endParaRPr lang="en-US" sz="1800"/>
          </a:p>
          <a:p>
            <a:r>
              <a:rPr lang="en-US" sz="1800"/>
              <a:t>White settlers in Texas (some with slaves) declare independent Republic, win battles with Mexico, agitate for union with U.S.</a:t>
            </a:r>
          </a:p>
        </p:txBody>
      </p:sp>
      <p:pic>
        <p:nvPicPr>
          <p:cNvPr id="4915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2386" y="0"/>
            <a:ext cx="6991614"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0471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8" y="142242"/>
            <a:ext cx="3559175" cy="472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1"/>
          <p:cNvSpPr txBox="1">
            <a:spLocks noChangeArrowheads="1"/>
          </p:cNvSpPr>
          <p:nvPr/>
        </p:nvSpPr>
        <p:spPr bwMode="auto">
          <a:xfrm>
            <a:off x="1012825" y="4880610"/>
            <a:ext cx="3111500" cy="15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15" tIns="41008" rIns="82015" bIns="41008">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900">
                <a:latin typeface="Times" charset="0"/>
              </a:rPr>
              <a:t>John Ross, Cherokee leader, argues against Indian Removal before Supreme Court, but court rules that it lacks jurisdiction.</a:t>
            </a:r>
          </a:p>
        </p:txBody>
      </p:sp>
      <p:pic>
        <p:nvPicPr>
          <p:cNvPr id="16387" name="Picture 1" descr="17_GIVE4_CH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3" y="0"/>
            <a:ext cx="33385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2036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MAP10.05_GIVE4_CH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94293" y="0"/>
            <a:ext cx="7106709"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0253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1"/>
          <p:cNvSpPr txBox="1">
            <a:spLocks noChangeArrowheads="1"/>
          </p:cNvSpPr>
          <p:nvPr/>
        </p:nvSpPr>
        <p:spPr bwMode="auto">
          <a:xfrm>
            <a:off x="127001" y="71121"/>
            <a:ext cx="9203684" cy="4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American “Nativism” against Catholics and Irish-German immigration…</a:t>
            </a:r>
          </a:p>
        </p:txBody>
      </p:sp>
      <p:pic>
        <p:nvPicPr>
          <p:cNvPr id="52226" name="Picture 4" descr="16_GIVE4_CH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97842"/>
            <a:ext cx="7048500" cy="31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15_GIVE4_CH0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56064" y="2874435"/>
            <a:ext cx="5214938" cy="35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0033" y="4409440"/>
            <a:ext cx="2480469" cy="16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9668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3564233" y="2506982"/>
            <a:ext cx="2038025" cy="55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100" dirty="0"/>
              <a:t>Movements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Picture 1"/>
          <p:cNvSpPr>
            <a:spLocks noChangeAspect="1"/>
          </p:cNvSpPr>
          <p:nvPr/>
        </p:nvSpPr>
        <p:spPr bwMode="auto">
          <a:xfrm>
            <a:off x="0" y="26671"/>
            <a:ext cx="5969000" cy="349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lstStyle/>
          <a:p>
            <a:endParaRPr lang="en-US"/>
          </a:p>
        </p:txBody>
      </p:sp>
      <p:sp>
        <p:nvSpPr>
          <p:cNvPr id="53250" name="Picture 3"/>
          <p:cNvSpPr>
            <a:spLocks noChangeAspect="1"/>
          </p:cNvSpPr>
          <p:nvPr/>
        </p:nvSpPr>
        <p:spPr bwMode="auto">
          <a:xfrm>
            <a:off x="5207000" y="3053717"/>
            <a:ext cx="3048000" cy="293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lstStyle/>
          <a:p>
            <a:endParaRPr lang="en-US"/>
          </a:p>
        </p:txBody>
      </p:sp>
      <p:sp>
        <p:nvSpPr>
          <p:cNvPr id="53251" name="TextBox 1"/>
          <p:cNvSpPr txBox="1">
            <a:spLocks noChangeArrowheads="1"/>
          </p:cNvSpPr>
          <p:nvPr/>
        </p:nvSpPr>
        <p:spPr bwMode="auto">
          <a:xfrm>
            <a:off x="254000" y="3911601"/>
            <a:ext cx="2413000" cy="131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t>1831: Black preacher Nat Turner leads bloody slave revolt in Virginia – becomes big trauma for slave society.</a:t>
            </a:r>
          </a:p>
        </p:txBody>
      </p:sp>
      <p:sp>
        <p:nvSpPr>
          <p:cNvPr id="53252" name="TextBox 2"/>
          <p:cNvSpPr txBox="1">
            <a:spLocks noChangeArrowheads="1"/>
          </p:cNvSpPr>
          <p:nvPr/>
        </p:nvSpPr>
        <p:spPr bwMode="auto">
          <a:xfrm>
            <a:off x="5627688" y="5898517"/>
            <a:ext cx="3510530" cy="35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Theaters Everywhere October 2016</a:t>
            </a:r>
          </a:p>
        </p:txBody>
      </p:sp>
      <p:pic>
        <p:nvPicPr>
          <p:cNvPr id="53253" name="Picture 1" descr="nat turner atlantic.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 y="59269"/>
            <a:ext cx="6604000" cy="385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 descr="Nat Turner movi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8501" y="3338197"/>
            <a:ext cx="2820459" cy="260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8473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icture 1"/>
          <p:cNvSpPr>
            <a:spLocks noChangeAspect="1"/>
          </p:cNvSpPr>
          <p:nvPr/>
        </p:nvSpPr>
        <p:spPr bwMode="auto">
          <a:xfrm>
            <a:off x="127000" y="0"/>
            <a:ext cx="412617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lstStyle/>
          <a:p>
            <a:endParaRPr lang="en-US"/>
          </a:p>
        </p:txBody>
      </p:sp>
      <p:sp>
        <p:nvSpPr>
          <p:cNvPr id="54274" name="TextBox 2"/>
          <p:cNvSpPr txBox="1">
            <a:spLocks noChangeArrowheads="1"/>
          </p:cNvSpPr>
          <p:nvPr/>
        </p:nvSpPr>
        <p:spPr bwMode="auto">
          <a:xfrm>
            <a:off x="4572000" y="1628354"/>
            <a:ext cx="4318000" cy="377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t>I have often been asked, how I felt when first I found myself on free soil. And my readers may share the same curiosity. There is scarcely anything in my experience about which I could not give a more satisfactory answer. A new world had opened upon me. If life is more than breath, and the 'quick round of blood,' I lived more in one day than in a year of my slave life. It was a time of joyous excitement which words can but tamely describe. In a letter written to a friend soon after reaching New York, I said: 'I felt as one might feel upon escape from a den of hungry lions.' Anguish and grief, like darkness and rain, may be depicted; but gladness and joy, like the rainbow, defy the skill of pen or pencil.</a:t>
            </a:r>
          </a:p>
        </p:txBody>
      </p:sp>
      <p:sp>
        <p:nvSpPr>
          <p:cNvPr id="54275" name="TextBox 1"/>
          <p:cNvSpPr txBox="1">
            <a:spLocks noChangeArrowheads="1"/>
          </p:cNvSpPr>
          <p:nvPr/>
        </p:nvSpPr>
        <p:spPr bwMode="auto">
          <a:xfrm>
            <a:off x="4114273" y="503767"/>
            <a:ext cx="5631042" cy="8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Frederick Douglass escapes slavery in 1838,</a:t>
            </a:r>
          </a:p>
          <a:p>
            <a:r>
              <a:rPr lang="en-US" dirty="0"/>
              <a:t>becomes an abolitionist leader…</a:t>
            </a:r>
          </a:p>
        </p:txBody>
      </p:sp>
      <p:pic>
        <p:nvPicPr>
          <p:cNvPr id="54276" name="Picture 1" descr="Frederick_Douglass_by_Samuel_J_Miller,_1847-5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1825" y="0"/>
            <a:ext cx="412617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1913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icture 1"/>
          <p:cNvSpPr>
            <a:spLocks noChangeAspect="1"/>
          </p:cNvSpPr>
          <p:nvPr/>
        </p:nvSpPr>
        <p:spPr bwMode="auto">
          <a:xfrm>
            <a:off x="2159003" y="0"/>
            <a:ext cx="699426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23554" name="TextBox 1"/>
          <p:cNvSpPr txBox="1">
            <a:spLocks noChangeArrowheads="1"/>
          </p:cNvSpPr>
          <p:nvPr/>
        </p:nvSpPr>
        <p:spPr bwMode="auto">
          <a:xfrm>
            <a:off x="63500" y="139279"/>
            <a:ext cx="2032000" cy="557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dirty="0"/>
              <a:t>Era of </a:t>
            </a:r>
          </a:p>
          <a:p>
            <a:pPr algn="ctr"/>
            <a:r>
              <a:rPr lang="en-US" sz="1700" b="1" dirty="0"/>
              <a:t>“Manifest Destiny”</a:t>
            </a:r>
          </a:p>
          <a:p>
            <a:endParaRPr lang="en-US" sz="1700" dirty="0"/>
          </a:p>
          <a:p>
            <a:r>
              <a:rPr lang="en-US" sz="1700" dirty="0"/>
              <a:t>1840s – Settlers moving into Oregon and California over “Oregon Trail.”</a:t>
            </a:r>
          </a:p>
          <a:p>
            <a:endParaRPr lang="en-US" sz="1700" dirty="0"/>
          </a:p>
          <a:p>
            <a:r>
              <a:rPr lang="en-US" sz="1700" dirty="0"/>
              <a:t>1844 – Polk elected on promise to expand country to west coast and claim Oregon and Canada up to 54-40 latitude. </a:t>
            </a:r>
          </a:p>
          <a:p>
            <a:endParaRPr lang="en-US" sz="1700" dirty="0"/>
          </a:p>
          <a:p>
            <a:r>
              <a:rPr lang="en-US" sz="1700" dirty="0"/>
              <a:t>Texas Republic is incorporated as a state (with slavery). </a:t>
            </a:r>
            <a:br>
              <a:rPr lang="en-US" sz="1700" dirty="0"/>
            </a:br>
            <a:r>
              <a:rPr lang="en-US" sz="1700" dirty="0"/>
              <a:t/>
            </a:r>
            <a:br>
              <a:rPr lang="en-US" sz="1700" dirty="0"/>
            </a:br>
            <a:r>
              <a:rPr lang="en-US" sz="1700" dirty="0"/>
              <a:t>U.S. soon involved in war with Mexico…</a:t>
            </a:r>
          </a:p>
        </p:txBody>
      </p:sp>
      <p:sp>
        <p:nvSpPr>
          <p:cNvPr id="23555" name="Picture 1"/>
          <p:cNvSpPr>
            <a:spLocks noChangeAspect="1"/>
          </p:cNvSpPr>
          <p:nvPr/>
        </p:nvSpPr>
        <p:spPr bwMode="auto">
          <a:xfrm>
            <a:off x="2286003" y="0"/>
            <a:ext cx="699426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2355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3" y="0"/>
            <a:ext cx="699426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Picture 1"/>
          <p:cNvSpPr>
            <a:spLocks noChangeAspect="1"/>
          </p:cNvSpPr>
          <p:nvPr/>
        </p:nvSpPr>
        <p:spPr bwMode="auto">
          <a:xfrm>
            <a:off x="2226473" y="0"/>
            <a:ext cx="698103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24578" name="TextBox 2"/>
          <p:cNvSpPr txBox="1">
            <a:spLocks noChangeArrowheads="1"/>
          </p:cNvSpPr>
          <p:nvPr/>
        </p:nvSpPr>
        <p:spPr bwMode="auto">
          <a:xfrm>
            <a:off x="63500" y="0"/>
            <a:ext cx="2159000" cy="602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700" b="1" dirty="0"/>
              <a:t>Westward Expansion</a:t>
            </a:r>
            <a:endParaRPr lang="en-US" sz="1700" dirty="0"/>
          </a:p>
          <a:p>
            <a:endParaRPr lang="en-US" sz="1700" dirty="0"/>
          </a:p>
          <a:p>
            <a:r>
              <a:rPr lang="en-US" sz="1600" dirty="0"/>
              <a:t>1848: Treaty with Mexico and settlement with British establish (almost) present-day United States borders. The West is open. The Plains Indians are the last independent tribes.</a:t>
            </a:r>
          </a:p>
          <a:p>
            <a:endParaRPr lang="en-US" sz="1600" dirty="0"/>
          </a:p>
          <a:p>
            <a:r>
              <a:rPr lang="en-US" sz="1600" dirty="0"/>
              <a:t>Gold in California: Thousands flood into territory in 1849. Its incorporation as a free state is seen by South as violating the 1820 Missouri compromise and sets off sequence of events that will lead to Civil War. </a:t>
            </a:r>
          </a:p>
          <a:p>
            <a:endParaRPr lang="en-US" sz="1600" dirty="0"/>
          </a:p>
          <a:p>
            <a:r>
              <a:rPr lang="en-US" sz="1600" dirty="0"/>
              <a:t>Question: Where will the railroad route be?</a:t>
            </a:r>
          </a:p>
        </p:txBody>
      </p:sp>
      <p:sp>
        <p:nvSpPr>
          <p:cNvPr id="24579" name="Picture 1"/>
          <p:cNvSpPr>
            <a:spLocks noChangeAspect="1"/>
          </p:cNvSpPr>
          <p:nvPr/>
        </p:nvSpPr>
        <p:spPr bwMode="auto">
          <a:xfrm>
            <a:off x="2416969" y="0"/>
            <a:ext cx="698103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2458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9973" y="0"/>
            <a:ext cx="698103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81542"/>
            <a:ext cx="9144000" cy="591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1"/>
          <p:cNvSpPr txBox="1">
            <a:spLocks noChangeArrowheads="1"/>
          </p:cNvSpPr>
          <p:nvPr/>
        </p:nvSpPr>
        <p:spPr bwMode="auto">
          <a:xfrm>
            <a:off x="2969950" y="2"/>
            <a:ext cx="3728281"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 Different Kind of Railroad</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254000" y="542292"/>
            <a:ext cx="2476500" cy="562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"If you hear the dogs, keep going. If you see the torches in the woods, keep going. If there's shouting after you, keep going. Don't ever stop. Keep going. If you want a taste of freedom, keep going." </a:t>
            </a:r>
            <a:br>
              <a:rPr lang="en-US"/>
            </a:br>
            <a:r>
              <a:rPr lang="en-US"/>
              <a:t/>
            </a:r>
            <a:br>
              <a:rPr lang="en-US"/>
            </a:br>
            <a:r>
              <a:rPr lang="en-US"/>
              <a:t>~Harriet Tubman</a:t>
            </a:r>
          </a:p>
          <a:p>
            <a:endParaRPr lang="en-US"/>
          </a:p>
        </p:txBody>
      </p:sp>
      <p:pic>
        <p:nvPicPr>
          <p:cNvPr id="26626" name="Picture 2" descr="Harriet_Tubman_Underground_Rail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84500" y="0"/>
            <a:ext cx="5715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995333" y="920405"/>
            <a:ext cx="3767667" cy="47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105" y="22225"/>
            <a:ext cx="390789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1"/>
          <p:cNvSpPr txBox="1">
            <a:spLocks noChangeArrowheads="1"/>
          </p:cNvSpPr>
          <p:nvPr/>
        </p:nvSpPr>
        <p:spPr bwMode="auto">
          <a:xfrm>
            <a:off x="6339419" y="5685446"/>
            <a:ext cx="1588573"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Levi Coffin</a:t>
            </a:r>
          </a:p>
        </p:txBody>
      </p:sp>
      <p:sp>
        <p:nvSpPr>
          <p:cNvPr id="2" name="TextBox 1"/>
          <p:cNvSpPr txBox="1"/>
          <p:nvPr/>
        </p:nvSpPr>
        <p:spPr>
          <a:xfrm>
            <a:off x="4377769" y="96983"/>
            <a:ext cx="2205346" cy="403652"/>
          </a:xfrm>
          <a:prstGeom prst="rect">
            <a:avLst/>
          </a:prstGeom>
          <a:noFill/>
        </p:spPr>
        <p:txBody>
          <a:bodyPr wrap="none" lIns="79684" tIns="39842" rIns="79684" bIns="39842" rtlCol="0">
            <a:spAutoFit/>
          </a:bodyPr>
          <a:lstStyle/>
          <a:p>
            <a:r>
              <a:rPr lang="en-US" dirty="0" smtClean="0">
                <a:sym typeface="Wingdings"/>
              </a:rPr>
              <a:t> </a:t>
            </a:r>
            <a:r>
              <a:rPr lang="en-US" dirty="0" smtClean="0"/>
              <a:t>Harriet Tubman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254004" y="0"/>
            <a:ext cx="8544719" cy="655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700" dirty="0"/>
              <a:t>Abolitionism</a:t>
            </a:r>
          </a:p>
          <a:p>
            <a:endParaRPr lang="en-US" sz="1000" dirty="0"/>
          </a:p>
          <a:p>
            <a:r>
              <a:rPr lang="en-US" sz="1700" dirty="0"/>
              <a:t>Free blacks are always heavily supportive of abolishing slavery (more openly in the North than the South). But the early 1800s abolitionist movement tends to be white-led and many among it support the idea of “colonization” or “back to Africa” for the freed slaves. This is how Liberia came to be founded as a settlement for freed slaves from the US in 1822 – the capital, Monrovia, was named after President Monroe. Liberian-Americans became the elite within a mostly indigenous society, until the civil wars of the 1980s. In 1807, when the slave trade was banned within the British empire, Sierra Leone similarly was founded as an “anti-slavery” outpost of the British Empire, but still a colony. “Anti-slavery” would end the international slave trade but also serve as the pretext for a European take-over of Africa.</a:t>
            </a:r>
          </a:p>
          <a:p>
            <a:endParaRPr lang="en-US" sz="1000" dirty="0"/>
          </a:p>
          <a:p>
            <a:r>
              <a:rPr lang="en-US" sz="1700" dirty="0"/>
              <a:t>From a low point in the 1830s, the abolitionist movement becomes increasingly militant and more of its members call for immediate freedom of the slaves, without conditions, even as full citizens of the United States (there are varieties of abolitionists). Abolitionists are among those organizing the Underground Railroad that helps thousands of slaves to escape from the South to Canada. More and more slaves find refuge in the North. Gangs from the South often venture North to locate and kidnap escaped slaves – or unlucky free blacks.  </a:t>
            </a:r>
          </a:p>
          <a:p>
            <a:endParaRPr lang="en-US" sz="1000" dirty="0"/>
          </a:p>
          <a:p>
            <a:r>
              <a:rPr lang="en-US" sz="1700" dirty="0"/>
              <a:t>Many, like Douglass, participate in abolitionist agitation. While a white majority in the North was not for abolition (or willing to fight a war for it), support among white Northerners for an end to slavery was undoubtedly high and growing. And a big majority in the North did oppose the expansion of slavery into new states, which the South constantly pushed for. This explains the eventual emergence of the Republican Party in the 1850s, not as an abolitionist party (which was “too controversial” for winning elections) but as a </a:t>
            </a:r>
            <a:r>
              <a:rPr lang="en-US" sz="1700" i="1" dirty="0"/>
              <a:t>party opposed to the expansion of slavery</a:t>
            </a:r>
            <a:r>
              <a:rPr lang="en-US" sz="1700" dirty="0"/>
              <a:t>.</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02_GIVE4_CH1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9062" y="2987040"/>
            <a:ext cx="7866063" cy="341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4" descr="03_GIVE4_CH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0344" y="0"/>
            <a:ext cx="3852333"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p:cNvSpPr txBox="1">
            <a:spLocks noChangeArrowheads="1"/>
          </p:cNvSpPr>
          <p:nvPr/>
        </p:nvSpPr>
        <p:spPr bwMode="auto">
          <a:xfrm>
            <a:off x="127000" y="142243"/>
            <a:ext cx="5143500" cy="295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700" dirty="0"/>
              <a:t>The cotton gin had come into use early in the 1800s. It intensified slave labor and allowed much higher production. It allowed the Southern economy to be based on vast cotton plantations with slave labor. The domestic slave trade turned to breeding slaves so as to supply new labor. This made up for the end of the international slave trade. The cotton was sold to textile factories in the North and to the far larger textile industry of Britain. Industrial revolution and this form of large-scale slave economy were linked through the market. Both were equally “modern” and developed together.</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4_GIVE4_CH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561554"/>
            <a:ext cx="4443678" cy="341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06_GIVE4_CH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3" y="35560"/>
            <a:ext cx="41433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60583" y="4089400"/>
            <a:ext cx="2783417" cy="181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20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11200"/>
            <a:ext cx="9095053" cy="526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extBox 2"/>
          <p:cNvSpPr txBox="1">
            <a:spLocks noChangeArrowheads="1"/>
          </p:cNvSpPr>
          <p:nvPr/>
        </p:nvSpPr>
        <p:spPr bwMode="auto">
          <a:xfrm>
            <a:off x="381002" y="304800"/>
            <a:ext cx="8469513"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t>Post-1815 is a </a:t>
            </a:r>
            <a:r>
              <a:rPr lang="en-US" dirty="0"/>
              <a:t>time of many movements – social, religious, cultural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07_GIVE4_CH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704" y="511175"/>
            <a:ext cx="3421063"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5" descr="10_GIVE4_CH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96483" y="497840"/>
            <a:ext cx="3320521"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16827" y="3627122"/>
            <a:ext cx="2159000" cy="186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2"/>
          <p:cNvSpPr txBox="1">
            <a:spLocks noChangeArrowheads="1"/>
          </p:cNvSpPr>
          <p:nvPr/>
        </p:nvSpPr>
        <p:spPr bwMode="auto">
          <a:xfrm>
            <a:off x="447423" y="222251"/>
            <a:ext cx="6100775"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“Paternalism” as ideology of the slave-</a:t>
            </a:r>
            <a:r>
              <a:rPr lang="en-US" dirty="0" smtClean="0"/>
              <a:t>master…</a:t>
            </a:r>
            <a:endParaRPr lang="en-US" dirty="0"/>
          </a:p>
        </p:txBody>
      </p:sp>
      <p:cxnSp>
        <p:nvCxnSpPr>
          <p:cNvPr id="3" name="Straight Connector 2"/>
          <p:cNvCxnSpPr/>
          <p:nvPr/>
        </p:nvCxnSpPr>
        <p:spPr bwMode="auto">
          <a:xfrm>
            <a:off x="5524500" y="782320"/>
            <a:ext cx="63500" cy="4907280"/>
          </a:xfrm>
          <a:prstGeom prst="line">
            <a:avLst/>
          </a:prstGeom>
          <a:solidFill>
            <a:schemeClr val="accent1"/>
          </a:solidFill>
          <a:ln w="190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14_GIVE4_CH1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6169" y="0"/>
            <a:ext cx="359833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Breast Fee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711200"/>
            <a:ext cx="4026508" cy="43383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descr="19_GIVE4_CH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53001" y="0"/>
            <a:ext cx="3943614" cy="476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20_GIVE4_CH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09319"/>
            <a:ext cx="6413500" cy="28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6" descr="TAB11.01_GIVE4_CH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1000" y="28152"/>
            <a:ext cx="2293938" cy="341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11_GIVE4_CH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000" y="213363"/>
            <a:ext cx="2286000" cy="329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4" descr="15_GIVE4_CH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
            <a:ext cx="4699000" cy="50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descr="16_GIVE4_CH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52448" y="3596009"/>
            <a:ext cx="6174052" cy="280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12_GIVE4_CH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6" y="493396"/>
            <a:ext cx="2915709" cy="512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Picture 5" descr="26_GIVE4_CH12.jpg"/>
          <p:cNvSpPr>
            <a:spLocks noChangeAspect="1"/>
          </p:cNvSpPr>
          <p:nvPr/>
        </p:nvSpPr>
        <p:spPr bwMode="auto">
          <a:xfrm>
            <a:off x="4381500" y="426720"/>
            <a:ext cx="381529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35843" name="Picture 1" descr="26_GIVE4_CH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9292" y="478582"/>
            <a:ext cx="3021542" cy="506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descr="24_GIVE4_CH1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8303" y="497840"/>
            <a:ext cx="3255698"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icture 1" descr="22_GIVE4_CH11.jpg"/>
          <p:cNvSpPr>
            <a:spLocks noChangeAspect="1"/>
          </p:cNvSpPr>
          <p:nvPr/>
        </p:nvSpPr>
        <p:spPr bwMode="auto">
          <a:xfrm>
            <a:off x="63500" y="0"/>
            <a:ext cx="27305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36866" name="TextBox 7"/>
          <p:cNvSpPr txBox="1">
            <a:spLocks noChangeArrowheads="1"/>
          </p:cNvSpPr>
          <p:nvPr/>
        </p:nvSpPr>
        <p:spPr bwMode="auto">
          <a:xfrm>
            <a:off x="2794003" y="2496608"/>
            <a:ext cx="5734389" cy="81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The impossibility of keeping slave South and </a:t>
            </a:r>
            <a:endParaRPr lang="en-US" dirty="0" smtClean="0"/>
          </a:p>
          <a:p>
            <a:r>
              <a:rPr lang="en-US" dirty="0" smtClean="0"/>
              <a:t>free</a:t>
            </a:r>
            <a:r>
              <a:rPr lang="en-US" dirty="0"/>
              <a:t>-</a:t>
            </a:r>
            <a:r>
              <a:rPr lang="en-US" dirty="0" smtClean="0"/>
              <a:t>labor North </a:t>
            </a:r>
            <a:r>
              <a:rPr lang="en-US" dirty="0"/>
              <a:t>as separate entities…</a:t>
            </a:r>
          </a:p>
        </p:txBody>
      </p:sp>
      <p:pic>
        <p:nvPicPr>
          <p:cNvPr id="36867" name="Picture 1" descr="22_GIVE4_CH1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157" y="0"/>
            <a:ext cx="27305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11.03_GIVE4_CH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0" y="355603"/>
            <a:ext cx="4064000" cy="5702801"/>
          </a:xfrm>
          <a:prstGeom prst="rect">
            <a:avLst/>
          </a:prstGeom>
        </p:spPr>
      </p:pic>
      <p:pic>
        <p:nvPicPr>
          <p:cNvPr id="5" name="Picture 4" descr="TAB11.02_GIVE4_CH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021543"/>
            <a:ext cx="2476500" cy="4026310"/>
          </a:xfrm>
          <a:prstGeom prst="rect">
            <a:avLst/>
          </a:prstGeom>
        </p:spPr>
      </p:pic>
      <p:pic>
        <p:nvPicPr>
          <p:cNvPr id="6" name="Picture 5" descr="TAB11.01_GIVE4_CH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995680"/>
            <a:ext cx="2724679" cy="4053840"/>
          </a:xfrm>
          <a:prstGeom prst="rect">
            <a:avLst/>
          </a:prstGeom>
        </p:spPr>
      </p:pic>
    </p:spTree>
    <p:extLst>
      <p:ext uri="{BB962C8B-B14F-4D97-AF65-F5344CB8AC3E}">
        <p14:creationId xmlns:p14="http://schemas.microsoft.com/office/powerpoint/2010/main" val="3632955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icture 1"/>
          <p:cNvSpPr>
            <a:spLocks noChangeAspect="1"/>
          </p:cNvSpPr>
          <p:nvPr/>
        </p:nvSpPr>
        <p:spPr bwMode="auto">
          <a:xfrm>
            <a:off x="2162973" y="0"/>
            <a:ext cx="698103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40963" name="TextBox 3"/>
          <p:cNvSpPr txBox="1">
            <a:spLocks noChangeArrowheads="1"/>
          </p:cNvSpPr>
          <p:nvPr/>
        </p:nvSpPr>
        <p:spPr bwMode="auto">
          <a:xfrm>
            <a:off x="6350000" y="142240"/>
            <a:ext cx="2413000" cy="603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t>After having lived in the North with his master, Dred Scott sues in court for freedom, with support from abolitionists. The case reaches the Supreme Court. </a:t>
            </a:r>
          </a:p>
          <a:p>
            <a:endParaRPr lang="en-US" sz="1600" dirty="0"/>
          </a:p>
          <a:p>
            <a:r>
              <a:rPr lang="en-US" sz="1600" dirty="0"/>
              <a:t>Southern-dominated Supreme Court in 1857 rules that no people of African descent are U.S. citizens. They have no rights of citizens.</a:t>
            </a:r>
          </a:p>
          <a:p>
            <a:endParaRPr lang="en-US" sz="1600" dirty="0"/>
          </a:p>
          <a:p>
            <a:r>
              <a:rPr lang="en-US" sz="1600" dirty="0"/>
              <a:t>What does this mean for free blacks?</a:t>
            </a:r>
          </a:p>
          <a:p>
            <a:endParaRPr lang="en-US" sz="1600" dirty="0"/>
          </a:p>
          <a:p>
            <a:r>
              <a:rPr lang="en-US" sz="1600" dirty="0"/>
              <a:t>Slaveholders may bring slaves into free states?</a:t>
            </a:r>
          </a:p>
          <a:p>
            <a:endParaRPr lang="en-US" sz="1600" dirty="0"/>
          </a:p>
          <a:p>
            <a:r>
              <a:rPr lang="en-US" sz="1600" dirty="0"/>
              <a:t>This and the Kansas crisis give impetus to abolitionists and Republicans in North.</a:t>
            </a:r>
          </a:p>
        </p:txBody>
      </p:sp>
      <p:sp>
        <p:nvSpPr>
          <p:cNvPr id="40964" name="Picture 1" descr="18_GIVE4_CH13.jpg"/>
          <p:cNvSpPr>
            <a:spLocks noChangeAspect="1"/>
          </p:cNvSpPr>
          <p:nvPr/>
        </p:nvSpPr>
        <p:spPr bwMode="auto">
          <a:xfrm>
            <a:off x="1" y="142240"/>
            <a:ext cx="3235854" cy="61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4096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28" y="782320"/>
            <a:ext cx="3317875" cy="467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 descr="18_GIVE4_CH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633928"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icture 2"/>
          <p:cNvSpPr>
            <a:spLocks noChangeAspect="1"/>
          </p:cNvSpPr>
          <p:nvPr/>
        </p:nvSpPr>
        <p:spPr bwMode="auto">
          <a:xfrm>
            <a:off x="5016500" y="213362"/>
            <a:ext cx="3901282" cy="314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3789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5500" y="1855895"/>
            <a:ext cx="2879990" cy="446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Picture 4"/>
          <p:cNvSpPr>
            <a:spLocks noChangeAspect="1"/>
          </p:cNvSpPr>
          <p:nvPr/>
        </p:nvSpPr>
        <p:spPr bwMode="auto">
          <a:xfrm>
            <a:off x="3852334" y="3603415"/>
            <a:ext cx="4827323" cy="251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37892" name="TextBox 1"/>
          <p:cNvSpPr txBox="1">
            <a:spLocks noChangeArrowheads="1"/>
          </p:cNvSpPr>
          <p:nvPr/>
        </p:nvSpPr>
        <p:spPr bwMode="auto">
          <a:xfrm>
            <a:off x="127000" y="71122"/>
            <a:ext cx="4635500" cy="180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t>One of several “filibusters,” William Walker organized a private invasion of Nicaragua in 1855. He made himself president, and legalized slavery. He was chased out but tried again in Honduras – where he was captured and executed. Plans circulated among southern planters for invasions of Cuba and Mexico to create new slave states.</a:t>
            </a:r>
          </a:p>
        </p:txBody>
      </p:sp>
      <p:pic>
        <p:nvPicPr>
          <p:cNvPr id="378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89500" y="403015"/>
            <a:ext cx="3749146" cy="31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18000" y="3745655"/>
            <a:ext cx="4626240" cy="251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MAP13.05_GIVE4_CH1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 y="0"/>
            <a:ext cx="7733771" cy="632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Picture 1" descr="MAP13.05_GIVE4_CH13.jpg"/>
          <p:cNvSpPr>
            <a:spLocks noChangeAspect="1"/>
          </p:cNvSpPr>
          <p:nvPr/>
        </p:nvSpPr>
        <p:spPr bwMode="auto">
          <a:xfrm>
            <a:off x="0" y="0"/>
            <a:ext cx="7612063" cy="625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3891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2" y="4089400"/>
            <a:ext cx="3069167" cy="202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21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1570"/>
            <a:ext cx="8953500" cy="56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3"/>
          <p:cNvSpPr txBox="1">
            <a:spLocks noChangeArrowheads="1"/>
          </p:cNvSpPr>
          <p:nvPr/>
        </p:nvSpPr>
        <p:spPr bwMode="auto">
          <a:xfrm>
            <a:off x="2368145" y="213362"/>
            <a:ext cx="5440288"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“Second Great Awakening” of Early 1800s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icture 1" descr="MAP13.06_GIVE4_CH13.jpg"/>
          <p:cNvSpPr>
            <a:spLocks noChangeAspect="1"/>
          </p:cNvSpPr>
          <p:nvPr/>
        </p:nvSpPr>
        <p:spPr bwMode="auto">
          <a:xfrm>
            <a:off x="43659" y="0"/>
            <a:ext cx="7653073" cy="625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39938" name="Picture 1" descr="MAP13.06_GIVE4_CH1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782769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57777" y="3556002"/>
            <a:ext cx="2586224" cy="149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3"/>
          <p:cNvSpPr txBox="1">
            <a:spLocks noChangeArrowheads="1"/>
          </p:cNvSpPr>
          <p:nvPr/>
        </p:nvSpPr>
        <p:spPr bwMode="auto">
          <a:xfrm>
            <a:off x="334700" y="426722"/>
            <a:ext cx="2511151"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“Bleeding Kansas”</a:t>
            </a:r>
          </a:p>
        </p:txBody>
      </p:sp>
      <p:sp>
        <p:nvSpPr>
          <p:cNvPr id="41986" name="TextBox 4"/>
          <p:cNvSpPr txBox="1">
            <a:spLocks noChangeArrowheads="1"/>
          </p:cNvSpPr>
          <p:nvPr/>
        </p:nvSpPr>
        <p:spPr bwMode="auto">
          <a:xfrm>
            <a:off x="382323" y="1180891"/>
            <a:ext cx="8063177" cy="452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t>The Kansas-Nebraska act set up a conflict over whether Kansas would be incorporated as a free or slave state. Slave-owners arrived as settlers with their slaves in tow. Activists and militias entered Kansas from both North and South, and came into conflict. Southern interests rigged the election of a legislature that declared Kansas a slave state. This erupted into open hostilities with hundreds killed. When a fair vote was held, the Kansas settlers voted to charter as a free-labor state by an overwhelming margin.</a:t>
            </a:r>
          </a:p>
          <a:p>
            <a:endParaRPr lang="en-US" sz="2200" dirty="0"/>
          </a:p>
          <a:p>
            <a:r>
              <a:rPr lang="en-US" sz="2200" dirty="0"/>
              <a:t>This conflict prefigured the coming Civil War. </a:t>
            </a:r>
          </a:p>
          <a:p>
            <a:endParaRPr lang="en-US" sz="2200" dirty="0"/>
          </a:p>
          <a:p>
            <a:r>
              <a:rPr lang="en-US" sz="2200" dirty="0"/>
              <a:t>One of the abolition fighters in Kansas had been John Brown, and he decided to bring the fight to the Old South – Virginia itself.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
          <p:cNvSpPr txBox="1">
            <a:spLocks noChangeArrowheads="1"/>
          </p:cNvSpPr>
          <p:nvPr/>
        </p:nvSpPr>
        <p:spPr bwMode="auto">
          <a:xfrm>
            <a:off x="922077" y="4907281"/>
            <a:ext cx="3673579" cy="29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John Brown, as portrayed by John Steuart Curry</a:t>
            </a:r>
          </a:p>
        </p:txBody>
      </p:sp>
      <p:pic>
        <p:nvPicPr>
          <p:cNvPr id="4301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497840"/>
            <a:ext cx="5334000" cy="439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Picture 1" descr="21_GIVE4_CH13.jpg"/>
          <p:cNvSpPr>
            <a:spLocks noChangeAspect="1"/>
          </p:cNvSpPr>
          <p:nvPr/>
        </p:nvSpPr>
        <p:spPr bwMode="auto">
          <a:xfrm>
            <a:off x="6332803" y="640080"/>
            <a:ext cx="2811198"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43012" name="Picture 4" descr="21_GIVE4_CH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3250" y="853440"/>
            <a:ext cx="3206750" cy="519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icture 1"/>
          <p:cNvSpPr>
            <a:spLocks noChangeAspect="1"/>
          </p:cNvSpPr>
          <p:nvPr/>
        </p:nvSpPr>
        <p:spPr bwMode="auto">
          <a:xfrm>
            <a:off x="254001" y="0"/>
            <a:ext cx="4505854" cy="334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44034" name="Picture 2"/>
          <p:cNvSpPr>
            <a:spLocks noChangeAspect="1"/>
          </p:cNvSpPr>
          <p:nvPr/>
        </p:nvSpPr>
        <p:spPr bwMode="auto">
          <a:xfrm>
            <a:off x="4318000" y="3012232"/>
            <a:ext cx="4462198" cy="33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44035" name="TextBox 1"/>
          <p:cNvSpPr txBox="1">
            <a:spLocks noChangeArrowheads="1"/>
          </p:cNvSpPr>
          <p:nvPr/>
        </p:nvSpPr>
        <p:spPr bwMode="auto">
          <a:xfrm>
            <a:off x="4572000" y="0"/>
            <a:ext cx="3934354" cy="303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October 1859:</a:t>
            </a:r>
          </a:p>
          <a:p>
            <a:r>
              <a:rPr lang="en-US"/>
              <a:t>John Brown and his sons lead raid on Harper’s Ferry, a river port in Virginia, attempting to free slaves and start an uprising. They are defeated after a day’s battle and executed.</a:t>
            </a:r>
          </a:p>
        </p:txBody>
      </p:sp>
      <p:pic>
        <p:nvPicPr>
          <p:cNvPr id="44036" name="Picture 2" descr="JohnBrownRaidHarperFerry,Frank Leslienewspaper, 1859-50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 y="0"/>
            <a:ext cx="4549511" cy="341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descr="HWFireHouseB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03" y="3006090"/>
            <a:ext cx="4676511" cy="354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Picture 1"/>
          <p:cNvSpPr>
            <a:spLocks noChangeAspect="1"/>
          </p:cNvSpPr>
          <p:nvPr/>
        </p:nvSpPr>
        <p:spPr bwMode="auto">
          <a:xfrm>
            <a:off x="2155032" y="0"/>
            <a:ext cx="698896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45058" name="TextBox 1"/>
          <p:cNvSpPr txBox="1">
            <a:spLocks noChangeArrowheads="1"/>
          </p:cNvSpPr>
          <p:nvPr/>
        </p:nvSpPr>
        <p:spPr bwMode="auto">
          <a:xfrm>
            <a:off x="304800" y="2438400"/>
            <a:ext cx="1425667" cy="81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dirty="0"/>
              <a:t>Eve of the </a:t>
            </a:r>
          </a:p>
          <a:p>
            <a:r>
              <a:rPr lang="en-US" dirty="0"/>
              <a:t>Civil War</a:t>
            </a:r>
          </a:p>
        </p:txBody>
      </p:sp>
      <p:pic>
        <p:nvPicPr>
          <p:cNvPr id="45059"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22504" y="0"/>
            <a:ext cx="6988969"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icture 3" descr="MAP13.08_GIVE4_CH13.jpg"/>
          <p:cNvSpPr>
            <a:spLocks noChangeAspect="1"/>
          </p:cNvSpPr>
          <p:nvPr/>
        </p:nvSpPr>
        <p:spPr bwMode="auto">
          <a:xfrm>
            <a:off x="0" y="0"/>
            <a:ext cx="4511146"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47106" name="Picture 4" descr="MAP13.09_GIVE4_CH13.jpg"/>
          <p:cNvSpPr>
            <a:spLocks noChangeAspect="1"/>
          </p:cNvSpPr>
          <p:nvPr/>
        </p:nvSpPr>
        <p:spPr bwMode="auto">
          <a:xfrm>
            <a:off x="4508500" y="557107"/>
            <a:ext cx="4508500" cy="583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47107" name="TextBox 5"/>
          <p:cNvSpPr txBox="1">
            <a:spLocks noChangeArrowheads="1"/>
          </p:cNvSpPr>
          <p:nvPr/>
        </p:nvSpPr>
        <p:spPr bwMode="auto">
          <a:xfrm>
            <a:off x="190500" y="4864313"/>
            <a:ext cx="4838699" cy="155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Rise of the Republicans and victory of Lincoln as </a:t>
            </a:r>
            <a:r>
              <a:rPr lang="en-US" dirty="0" smtClean="0"/>
              <a:t>parties split </a:t>
            </a:r>
            <a:r>
              <a:rPr lang="en-US" dirty="0"/>
              <a:t>in 1860. This sets off sequence of secessions by Southern states…</a:t>
            </a:r>
          </a:p>
        </p:txBody>
      </p:sp>
      <p:pic>
        <p:nvPicPr>
          <p:cNvPr id="47108" name="Picture 1" descr="MAP13.08_GIVE4_CH1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3" y="17780"/>
            <a:ext cx="4495271" cy="496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descr="MAP13.09_GIVE4_CH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7948" y="568960"/>
            <a:ext cx="439737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Picture 4" descr="19_GIVE4_CH13.jpg"/>
          <p:cNvSpPr>
            <a:spLocks noChangeAspect="1"/>
          </p:cNvSpPr>
          <p:nvPr/>
        </p:nvSpPr>
        <p:spPr bwMode="auto">
          <a:xfrm>
            <a:off x="738189" y="0"/>
            <a:ext cx="289057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pic>
        <p:nvPicPr>
          <p:cNvPr id="48130" name="Picture 1" descr="19_GIVE4_CH1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1689" y="0"/>
            <a:ext cx="289057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2" descr="20A_GIVE4_CH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240" y="284480"/>
            <a:ext cx="3963458" cy="565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Picture 3" descr="MAP13.07_GIVE4_CH13.jpg"/>
          <p:cNvSpPr>
            <a:spLocks noChangeAspect="1"/>
          </p:cNvSpPr>
          <p:nvPr/>
        </p:nvSpPr>
        <p:spPr bwMode="auto">
          <a:xfrm>
            <a:off x="4217458" y="0"/>
            <a:ext cx="492654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lstStyle/>
          <a:p>
            <a:endParaRPr lang="en-US"/>
          </a:p>
        </p:txBody>
      </p:sp>
      <p:sp>
        <p:nvSpPr>
          <p:cNvPr id="46082" name="TextBox 4"/>
          <p:cNvSpPr txBox="1">
            <a:spLocks noChangeArrowheads="1"/>
          </p:cNvSpPr>
          <p:nvPr/>
        </p:nvSpPr>
        <p:spPr bwMode="auto">
          <a:xfrm>
            <a:off x="685274" y="1029309"/>
            <a:ext cx="3505729" cy="488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Railway network shows relative state of industrial and infrastructural development in South and North.</a:t>
            </a:r>
          </a:p>
          <a:p>
            <a:endParaRPr lang="en-US" dirty="0"/>
          </a:p>
          <a:p>
            <a:r>
              <a:rPr lang="en-US" dirty="0" smtClean="0"/>
              <a:t>North in 1860: </a:t>
            </a:r>
            <a:r>
              <a:rPr lang="en-US" dirty="0"/>
              <a:t>22 million people.</a:t>
            </a:r>
          </a:p>
          <a:p>
            <a:endParaRPr lang="en-US" dirty="0"/>
          </a:p>
          <a:p>
            <a:r>
              <a:rPr lang="en-US" dirty="0"/>
              <a:t>South: 11 million, 4 million of them slaves.</a:t>
            </a:r>
          </a:p>
          <a:p>
            <a:endParaRPr lang="en-US" dirty="0"/>
          </a:p>
          <a:p>
            <a:endParaRPr lang="en-US" dirty="0"/>
          </a:p>
        </p:txBody>
      </p:sp>
      <p:pic>
        <p:nvPicPr>
          <p:cNvPr id="46083" name="Picture 1" descr="MAP13.07_GIVE4_CH1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17458" y="0"/>
            <a:ext cx="492654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22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19377" y="0"/>
            <a:ext cx="58896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7500" y="1023963"/>
            <a:ext cx="2349500" cy="4527833"/>
          </a:xfrm>
          <a:prstGeom prst="rect">
            <a:avLst/>
          </a:prstGeom>
          <a:noFill/>
        </p:spPr>
        <p:txBody>
          <a:bodyPr wrap="square" lIns="79684" tIns="39842" rIns="79684" bIns="39842" rtlCol="0">
            <a:spAutoFit/>
          </a:bodyPr>
          <a:lstStyle/>
          <a:p>
            <a:r>
              <a:rPr lang="en-US" sz="1700" dirty="0"/>
              <a:t>Church of Latter-Day Saints (Mormons) founded by Joseph Smith wanders as utopian-religious community from upstate New York through various locations where they tend to be unpopular – Joseph Smith is lynched in St. Louis - until they settle in Utah, where they displace the native population and almost establish an independent .state before joining the United States.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24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337079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25_GIVE4_CH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02000" y="-20743"/>
            <a:ext cx="305858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26_GIVE4_CH0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6774" y="568960"/>
            <a:ext cx="2807229"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04_GIVE4_CH1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0" y="360047"/>
            <a:ext cx="2794000" cy="612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4"/>
          <p:cNvSpPr txBox="1">
            <a:spLocks noChangeArrowheads="1"/>
          </p:cNvSpPr>
          <p:nvPr/>
        </p:nvSpPr>
        <p:spPr bwMode="auto">
          <a:xfrm>
            <a:off x="404814" y="66675"/>
            <a:ext cx="3071951" cy="4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Temperance Movement</a:t>
            </a:r>
          </a:p>
        </p:txBody>
      </p:sp>
      <p:pic>
        <p:nvPicPr>
          <p:cNvPr id="18435" name="Picture 7" descr="05_GIVE4_CH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1208" y="29633"/>
            <a:ext cx="53975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29_GIVE4_CH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1875" y="995680"/>
            <a:ext cx="4030928" cy="54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3" descr="04_GIVE4_CH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60042" y="0"/>
            <a:ext cx="243945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p:cNvSpPr txBox="1">
            <a:spLocks noChangeArrowheads="1"/>
          </p:cNvSpPr>
          <p:nvPr/>
        </p:nvSpPr>
        <p:spPr bwMode="auto">
          <a:xfrm>
            <a:off x="173997" y="220768"/>
            <a:ext cx="5725523" cy="81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71" tIns="39836" rIns="79671" bIns="3983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dirty="0"/>
              <a:t>Women are the first industrial workers </a:t>
            </a:r>
            <a:br>
              <a:rPr lang="en-US" dirty="0"/>
            </a:br>
            <a:r>
              <a:rPr lang="en-US" dirty="0"/>
              <a:t>&amp; the </a:t>
            </a:r>
            <a:r>
              <a:rPr lang="en-US" dirty="0" smtClean="0"/>
              <a:t>first “modern” </a:t>
            </a:r>
            <a:r>
              <a:rPr lang="en-US" dirty="0"/>
              <a:t>labor movement in U.S.</a:t>
            </a:r>
          </a:p>
        </p:txBody>
      </p:sp>
      <p:cxnSp>
        <p:nvCxnSpPr>
          <p:cNvPr id="3" name="Straight Connector 2"/>
          <p:cNvCxnSpPr/>
          <p:nvPr/>
        </p:nvCxnSpPr>
        <p:spPr bwMode="auto">
          <a:xfrm>
            <a:off x="6019800" y="213360"/>
            <a:ext cx="0" cy="5831840"/>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25_GIVE4_CH1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78542" y="2987040"/>
            <a:ext cx="7011458" cy="341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3" descr="23_GIVE4_CH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604000" cy="343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13646</TotalTime>
  <Words>1550</Words>
  <Application>Microsoft Macintosh PowerPoint</Application>
  <PresentationFormat>Custom</PresentationFormat>
  <Paragraphs>81</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閰]櫤逄掘뿿_xd8c0_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dc:creator>
  <cp:lastModifiedBy>Herbert Schnarrenberger</cp:lastModifiedBy>
  <cp:revision>271</cp:revision>
  <cp:lastPrinted>2016-03-08T05:15:53Z</cp:lastPrinted>
  <dcterms:created xsi:type="dcterms:W3CDTF">2008-05-26T21:01:21Z</dcterms:created>
  <dcterms:modified xsi:type="dcterms:W3CDTF">2017-11-03T05:53:50Z</dcterms:modified>
</cp:coreProperties>
</file>