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316" r:id="rId2"/>
    <p:sldId id="301" r:id="rId3"/>
    <p:sldId id="299" r:id="rId4"/>
    <p:sldId id="259" r:id="rId5"/>
    <p:sldId id="298" r:id="rId6"/>
    <p:sldId id="260" r:id="rId7"/>
    <p:sldId id="302" r:id="rId8"/>
    <p:sldId id="300" r:id="rId9"/>
    <p:sldId id="261" r:id="rId10"/>
    <p:sldId id="303" r:id="rId11"/>
    <p:sldId id="262"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Lst>
  <p:sldSz cx="9144000" cy="6400800"/>
  <p:notesSz cx="6858000" cy="9144000"/>
  <p:defaultTextStyle>
    <a:defPPr>
      <a:defRPr lang="en-US"/>
    </a:defPPr>
    <a:lvl1pPr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1pPr>
    <a:lvl2pPr marL="398541"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2pPr>
    <a:lvl3pPr marL="797082"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3pPr>
    <a:lvl4pPr marL="1195624"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4pPr>
    <a:lvl5pPr marL="1594165" algn="l" rtl="0" eaLnBrk="0" fontAlgn="base" hangingPunct="0">
      <a:spcBef>
        <a:spcPct val="0"/>
      </a:spcBef>
      <a:spcAft>
        <a:spcPct val="0"/>
      </a:spcAft>
      <a:defRPr sz="2100" kern="1200">
        <a:solidFill>
          <a:schemeClr val="tx1"/>
        </a:solidFill>
        <a:latin typeface="Times" charset="0"/>
        <a:ea typeface="ＭＳ Ｐゴシック" charset="0"/>
        <a:cs typeface="ＭＳ Ｐゴシック" charset="0"/>
      </a:defRPr>
    </a:lvl5pPr>
    <a:lvl6pPr marL="1992706" algn="l" defTabSz="398541" rtl="0" eaLnBrk="1" latinLnBrk="0" hangingPunct="1">
      <a:defRPr sz="2100" kern="1200">
        <a:solidFill>
          <a:schemeClr val="tx1"/>
        </a:solidFill>
        <a:latin typeface="Times" charset="0"/>
        <a:ea typeface="ＭＳ Ｐゴシック" charset="0"/>
        <a:cs typeface="ＭＳ Ｐゴシック" charset="0"/>
      </a:defRPr>
    </a:lvl6pPr>
    <a:lvl7pPr marL="2391247" algn="l" defTabSz="398541" rtl="0" eaLnBrk="1" latinLnBrk="0" hangingPunct="1">
      <a:defRPr sz="2100" kern="1200">
        <a:solidFill>
          <a:schemeClr val="tx1"/>
        </a:solidFill>
        <a:latin typeface="Times" charset="0"/>
        <a:ea typeface="ＭＳ Ｐゴシック" charset="0"/>
        <a:cs typeface="ＭＳ Ｐゴシック" charset="0"/>
      </a:defRPr>
    </a:lvl7pPr>
    <a:lvl8pPr marL="2789789" algn="l" defTabSz="398541" rtl="0" eaLnBrk="1" latinLnBrk="0" hangingPunct="1">
      <a:defRPr sz="2100" kern="1200">
        <a:solidFill>
          <a:schemeClr val="tx1"/>
        </a:solidFill>
        <a:latin typeface="Times" charset="0"/>
        <a:ea typeface="ＭＳ Ｐゴシック" charset="0"/>
        <a:cs typeface="ＭＳ Ｐゴシック" charset="0"/>
      </a:defRPr>
    </a:lvl8pPr>
    <a:lvl9pPr marL="3188330" algn="l" defTabSz="398541" rtl="0" eaLnBrk="1" latinLnBrk="0" hangingPunct="1">
      <a:defRPr sz="21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5" d="100"/>
          <a:sy n="95" d="100"/>
        </p:scale>
        <p:origin x="-1384" y="-88"/>
      </p:cViewPr>
      <p:guideLst>
        <p:guide orient="horz" pos="2016"/>
        <p:guide pos="2880"/>
      </p:guideLst>
    </p:cSldViewPr>
  </p:slideViewPr>
  <p:outlineViewPr>
    <p:cViewPr>
      <p:scale>
        <a:sx n="100" d="100"/>
        <a:sy n="100"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79" y="1988400"/>
            <a:ext cx="7771848" cy="13720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154" y="3627120"/>
            <a:ext cx="6399696" cy="1635760"/>
          </a:xfrm>
        </p:spPr>
        <p:txBody>
          <a:bodyPr/>
          <a:lstStyle>
            <a:lvl1pPr marL="0" indent="0" algn="ctr">
              <a:buNone/>
              <a:defRPr/>
            </a:lvl1pPr>
            <a:lvl2pPr marL="398541" indent="0" algn="ctr">
              <a:buNone/>
              <a:defRPr/>
            </a:lvl2pPr>
            <a:lvl3pPr marL="797082" indent="0" algn="ctr">
              <a:buNone/>
              <a:defRPr/>
            </a:lvl3pPr>
            <a:lvl4pPr marL="1195624" indent="0" algn="ctr">
              <a:buNone/>
              <a:defRPr/>
            </a:lvl4pPr>
            <a:lvl5pPr marL="1594165" indent="0" algn="ctr">
              <a:buNone/>
              <a:defRPr/>
            </a:lvl5pPr>
            <a:lvl6pPr marL="1992706" indent="0" algn="ctr">
              <a:buNone/>
              <a:defRPr/>
            </a:lvl6pPr>
            <a:lvl7pPr marL="2391247" indent="0" algn="ctr">
              <a:buNone/>
              <a:defRPr/>
            </a:lvl7pPr>
            <a:lvl8pPr marL="2789789" indent="0" algn="ctr">
              <a:buNone/>
              <a:defRPr/>
            </a:lvl8pPr>
            <a:lvl9pPr marL="318833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9F086-94F3-894A-BD0F-DE1093F2A80D}" type="slidenum">
              <a:rPr lang="en-US"/>
              <a:pPr>
                <a:defRPr/>
              </a:pPr>
              <a:t>‹#›</a:t>
            </a:fld>
            <a:endParaRPr lang="en-US"/>
          </a:p>
        </p:txBody>
      </p:sp>
    </p:spTree>
    <p:extLst>
      <p:ext uri="{BB962C8B-B14F-4D97-AF65-F5344CB8AC3E}">
        <p14:creationId xmlns:p14="http://schemas.microsoft.com/office/powerpoint/2010/main" val="157959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239E32-8B52-D34A-A9CD-7127D9E83D53}" type="slidenum">
              <a:rPr lang="en-US"/>
              <a:pPr>
                <a:defRPr/>
              </a:pPr>
              <a:t>‹#›</a:t>
            </a:fld>
            <a:endParaRPr lang="en-US"/>
          </a:p>
        </p:txBody>
      </p:sp>
    </p:spTree>
    <p:extLst>
      <p:ext uri="{BB962C8B-B14F-4D97-AF65-F5344CB8AC3E}">
        <p14:creationId xmlns:p14="http://schemas.microsoft.com/office/powerpoint/2010/main" val="297929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654" y="568960"/>
            <a:ext cx="1942273" cy="51206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6078" y="568960"/>
            <a:ext cx="5697054" cy="51206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E13C3-702E-034C-A980-1DDB948109B4}" type="slidenum">
              <a:rPr lang="en-US"/>
              <a:pPr>
                <a:defRPr/>
              </a:pPr>
              <a:t>‹#›</a:t>
            </a:fld>
            <a:endParaRPr lang="en-US"/>
          </a:p>
        </p:txBody>
      </p:sp>
    </p:spTree>
    <p:extLst>
      <p:ext uri="{BB962C8B-B14F-4D97-AF65-F5344CB8AC3E}">
        <p14:creationId xmlns:p14="http://schemas.microsoft.com/office/powerpoint/2010/main" val="140842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CD884A-86CE-8B40-B811-224CBBEE1CBA}" type="slidenum">
              <a:rPr lang="en-US"/>
              <a:pPr>
                <a:defRPr/>
              </a:pPr>
              <a:t>‹#›</a:t>
            </a:fld>
            <a:endParaRPr lang="en-US"/>
          </a:p>
        </p:txBody>
      </p:sp>
    </p:spTree>
    <p:extLst>
      <p:ext uri="{BB962C8B-B14F-4D97-AF65-F5344CB8AC3E}">
        <p14:creationId xmlns:p14="http://schemas.microsoft.com/office/powerpoint/2010/main" val="273947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969" y="4113110"/>
            <a:ext cx="7773228" cy="1271270"/>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721969" y="2712932"/>
            <a:ext cx="7773228" cy="1400175"/>
          </a:xfrm>
        </p:spPr>
        <p:txBody>
          <a:bodyPr anchor="b"/>
          <a:lstStyle>
            <a:lvl1pPr marL="0" indent="0">
              <a:buNone/>
              <a:defRPr sz="1700"/>
            </a:lvl1pPr>
            <a:lvl2pPr marL="398541" indent="0">
              <a:buNone/>
              <a:defRPr sz="1600"/>
            </a:lvl2pPr>
            <a:lvl3pPr marL="797082" indent="0">
              <a:buNone/>
              <a:defRPr sz="1400"/>
            </a:lvl3pPr>
            <a:lvl4pPr marL="1195624" indent="0">
              <a:buNone/>
              <a:defRPr sz="1200"/>
            </a:lvl4pPr>
            <a:lvl5pPr marL="1594165" indent="0">
              <a:buNone/>
              <a:defRPr sz="1200"/>
            </a:lvl5pPr>
            <a:lvl6pPr marL="1992706" indent="0">
              <a:buNone/>
              <a:defRPr sz="1200"/>
            </a:lvl6pPr>
            <a:lvl7pPr marL="2391247" indent="0">
              <a:buNone/>
              <a:defRPr sz="1200"/>
            </a:lvl7pPr>
            <a:lvl8pPr marL="2789789" indent="0">
              <a:buNone/>
              <a:defRPr sz="1200"/>
            </a:lvl8pPr>
            <a:lvl9pPr marL="318833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678D32-9051-CC47-94CF-91971086179D}" type="slidenum">
              <a:rPr lang="en-US"/>
              <a:pPr>
                <a:defRPr/>
              </a:pPr>
              <a:t>‹#›</a:t>
            </a:fld>
            <a:endParaRPr lang="en-US"/>
          </a:p>
        </p:txBody>
      </p:sp>
    </p:spTree>
    <p:extLst>
      <p:ext uri="{BB962C8B-B14F-4D97-AF65-F5344CB8AC3E}">
        <p14:creationId xmlns:p14="http://schemas.microsoft.com/office/powerpoint/2010/main" val="198398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6078" y="1849120"/>
            <a:ext cx="3819663" cy="384048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63" y="1849120"/>
            <a:ext cx="3819663" cy="3840480"/>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D56E86-1A94-334E-B725-579827BB803A}" type="slidenum">
              <a:rPr lang="en-US"/>
              <a:pPr>
                <a:defRPr/>
              </a:pPr>
              <a:t>‹#›</a:t>
            </a:fld>
            <a:endParaRPr lang="en-US"/>
          </a:p>
        </p:txBody>
      </p:sp>
    </p:spTree>
    <p:extLst>
      <p:ext uri="{BB962C8B-B14F-4D97-AF65-F5344CB8AC3E}">
        <p14:creationId xmlns:p14="http://schemas.microsoft.com/office/powerpoint/2010/main" val="368234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926" y="256329"/>
            <a:ext cx="8230153" cy="10668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924" y="1432772"/>
            <a:ext cx="4040533" cy="597111"/>
          </a:xfrm>
        </p:spPr>
        <p:txBody>
          <a:bodyPr anchor="b"/>
          <a:lstStyle>
            <a:lvl1pPr marL="0" indent="0">
              <a:buNone/>
              <a:defRPr sz="2100" b="1"/>
            </a:lvl1pPr>
            <a:lvl2pPr marL="398541" indent="0">
              <a:buNone/>
              <a:defRPr sz="1700" b="1"/>
            </a:lvl2pPr>
            <a:lvl3pPr marL="797082" indent="0">
              <a:buNone/>
              <a:defRPr sz="1600" b="1"/>
            </a:lvl3pPr>
            <a:lvl4pPr marL="1195624" indent="0">
              <a:buNone/>
              <a:defRPr sz="1400" b="1"/>
            </a:lvl4pPr>
            <a:lvl5pPr marL="1594165" indent="0">
              <a:buNone/>
              <a:defRPr sz="1400" b="1"/>
            </a:lvl5pPr>
            <a:lvl6pPr marL="1992706" indent="0">
              <a:buNone/>
              <a:defRPr sz="1400" b="1"/>
            </a:lvl6pPr>
            <a:lvl7pPr marL="2391247" indent="0">
              <a:buNone/>
              <a:defRPr sz="1400" b="1"/>
            </a:lvl7pPr>
            <a:lvl8pPr marL="2789789" indent="0">
              <a:buNone/>
              <a:defRPr sz="1400" b="1"/>
            </a:lvl8pPr>
            <a:lvl9pPr marL="3188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6924" y="2029883"/>
            <a:ext cx="4040533" cy="3687869"/>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64" y="1432772"/>
            <a:ext cx="4041913" cy="597111"/>
          </a:xfrm>
        </p:spPr>
        <p:txBody>
          <a:bodyPr anchor="b"/>
          <a:lstStyle>
            <a:lvl1pPr marL="0" indent="0">
              <a:buNone/>
              <a:defRPr sz="2100" b="1"/>
            </a:lvl1pPr>
            <a:lvl2pPr marL="398541" indent="0">
              <a:buNone/>
              <a:defRPr sz="1700" b="1"/>
            </a:lvl2pPr>
            <a:lvl3pPr marL="797082" indent="0">
              <a:buNone/>
              <a:defRPr sz="1600" b="1"/>
            </a:lvl3pPr>
            <a:lvl4pPr marL="1195624" indent="0">
              <a:buNone/>
              <a:defRPr sz="1400" b="1"/>
            </a:lvl4pPr>
            <a:lvl5pPr marL="1594165" indent="0">
              <a:buNone/>
              <a:defRPr sz="1400" b="1"/>
            </a:lvl5pPr>
            <a:lvl6pPr marL="1992706" indent="0">
              <a:buNone/>
              <a:defRPr sz="1400" b="1"/>
            </a:lvl6pPr>
            <a:lvl7pPr marL="2391247" indent="0">
              <a:buNone/>
              <a:defRPr sz="1400" b="1"/>
            </a:lvl7pPr>
            <a:lvl8pPr marL="2789789" indent="0">
              <a:buNone/>
              <a:defRPr sz="1400" b="1"/>
            </a:lvl8pPr>
            <a:lvl9pPr marL="3188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164" y="2029883"/>
            <a:ext cx="4041913" cy="3687869"/>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C4422D-1AC1-8C46-90DE-14831C8A36FD}" type="slidenum">
              <a:rPr lang="en-US"/>
              <a:pPr>
                <a:defRPr/>
              </a:pPr>
              <a:t>‹#›</a:t>
            </a:fld>
            <a:endParaRPr lang="en-US"/>
          </a:p>
        </p:txBody>
      </p:sp>
    </p:spTree>
    <p:extLst>
      <p:ext uri="{BB962C8B-B14F-4D97-AF65-F5344CB8AC3E}">
        <p14:creationId xmlns:p14="http://schemas.microsoft.com/office/powerpoint/2010/main" val="17484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46979D-E0AE-D849-9344-706D479BC637}" type="slidenum">
              <a:rPr lang="en-US"/>
              <a:pPr>
                <a:defRPr/>
              </a:pPr>
              <a:t>‹#›</a:t>
            </a:fld>
            <a:endParaRPr lang="en-US"/>
          </a:p>
        </p:txBody>
      </p:sp>
    </p:spTree>
    <p:extLst>
      <p:ext uri="{BB962C8B-B14F-4D97-AF65-F5344CB8AC3E}">
        <p14:creationId xmlns:p14="http://schemas.microsoft.com/office/powerpoint/2010/main" val="225452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33B427-D014-8D47-9F78-98C9C308A6E0}" type="slidenum">
              <a:rPr lang="en-US"/>
              <a:pPr>
                <a:defRPr/>
              </a:pPr>
              <a:t>‹#›</a:t>
            </a:fld>
            <a:endParaRPr lang="en-US"/>
          </a:p>
        </p:txBody>
      </p:sp>
    </p:spTree>
    <p:extLst>
      <p:ext uri="{BB962C8B-B14F-4D97-AF65-F5344CB8AC3E}">
        <p14:creationId xmlns:p14="http://schemas.microsoft.com/office/powerpoint/2010/main" val="274477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924" y="254847"/>
            <a:ext cx="3007967" cy="1084580"/>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328" y="254850"/>
            <a:ext cx="5111751" cy="5462905"/>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924" y="1339430"/>
            <a:ext cx="3007967" cy="4378325"/>
          </a:xfrm>
        </p:spPr>
        <p:txBody>
          <a:bodyPr/>
          <a:lstStyle>
            <a:lvl1pPr marL="0" indent="0">
              <a:buNone/>
              <a:defRPr sz="1200"/>
            </a:lvl1pPr>
            <a:lvl2pPr marL="398541" indent="0">
              <a:buNone/>
              <a:defRPr sz="1000"/>
            </a:lvl2pPr>
            <a:lvl3pPr marL="797082" indent="0">
              <a:buNone/>
              <a:defRPr sz="900"/>
            </a:lvl3pPr>
            <a:lvl4pPr marL="1195624" indent="0">
              <a:buNone/>
              <a:defRPr sz="800"/>
            </a:lvl4pPr>
            <a:lvl5pPr marL="1594165" indent="0">
              <a:buNone/>
              <a:defRPr sz="800"/>
            </a:lvl5pPr>
            <a:lvl6pPr marL="1992706" indent="0">
              <a:buNone/>
              <a:defRPr sz="800"/>
            </a:lvl6pPr>
            <a:lvl7pPr marL="2391247" indent="0">
              <a:buNone/>
              <a:defRPr sz="800"/>
            </a:lvl7pPr>
            <a:lvl8pPr marL="2789789" indent="0">
              <a:buNone/>
              <a:defRPr sz="800"/>
            </a:lvl8pPr>
            <a:lvl9pPr marL="318833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D1A58-2B7E-D94B-8A0C-E49600350D77}" type="slidenum">
              <a:rPr lang="en-US"/>
              <a:pPr>
                <a:defRPr/>
              </a:pPr>
              <a:t>‹#›</a:t>
            </a:fld>
            <a:endParaRPr lang="en-US"/>
          </a:p>
        </p:txBody>
      </p:sp>
    </p:spTree>
    <p:extLst>
      <p:ext uri="{BB962C8B-B14F-4D97-AF65-F5344CB8AC3E}">
        <p14:creationId xmlns:p14="http://schemas.microsoft.com/office/powerpoint/2010/main" val="327815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06" y="4480560"/>
            <a:ext cx="5487228" cy="52895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1806" y="571923"/>
            <a:ext cx="5487228" cy="3840480"/>
          </a:xfrm>
        </p:spPr>
        <p:txBody>
          <a:bodyPr/>
          <a:lstStyle>
            <a:lvl1pPr marL="0" indent="0">
              <a:buNone/>
              <a:defRPr sz="2800"/>
            </a:lvl1pPr>
            <a:lvl2pPr marL="398541" indent="0">
              <a:buNone/>
              <a:defRPr sz="2400"/>
            </a:lvl2pPr>
            <a:lvl3pPr marL="797082" indent="0">
              <a:buNone/>
              <a:defRPr sz="2100"/>
            </a:lvl3pPr>
            <a:lvl4pPr marL="1195624" indent="0">
              <a:buNone/>
              <a:defRPr sz="1700"/>
            </a:lvl4pPr>
            <a:lvl5pPr marL="1594165" indent="0">
              <a:buNone/>
              <a:defRPr sz="1700"/>
            </a:lvl5pPr>
            <a:lvl6pPr marL="1992706" indent="0">
              <a:buNone/>
              <a:defRPr sz="1700"/>
            </a:lvl6pPr>
            <a:lvl7pPr marL="2391247" indent="0">
              <a:buNone/>
              <a:defRPr sz="1700"/>
            </a:lvl7pPr>
            <a:lvl8pPr marL="2789789" indent="0">
              <a:buNone/>
              <a:defRPr sz="1700"/>
            </a:lvl8pPr>
            <a:lvl9pPr marL="3188330" indent="0">
              <a:buNone/>
              <a:defRPr sz="17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1806" y="5009515"/>
            <a:ext cx="5487228" cy="751205"/>
          </a:xfrm>
        </p:spPr>
        <p:txBody>
          <a:bodyPr/>
          <a:lstStyle>
            <a:lvl1pPr marL="0" indent="0">
              <a:buNone/>
              <a:defRPr sz="1200"/>
            </a:lvl1pPr>
            <a:lvl2pPr marL="398541" indent="0">
              <a:buNone/>
              <a:defRPr sz="1000"/>
            </a:lvl2pPr>
            <a:lvl3pPr marL="797082" indent="0">
              <a:buNone/>
              <a:defRPr sz="900"/>
            </a:lvl3pPr>
            <a:lvl4pPr marL="1195624" indent="0">
              <a:buNone/>
              <a:defRPr sz="800"/>
            </a:lvl4pPr>
            <a:lvl5pPr marL="1594165" indent="0">
              <a:buNone/>
              <a:defRPr sz="800"/>
            </a:lvl5pPr>
            <a:lvl6pPr marL="1992706" indent="0">
              <a:buNone/>
              <a:defRPr sz="800"/>
            </a:lvl6pPr>
            <a:lvl7pPr marL="2391247" indent="0">
              <a:buNone/>
              <a:defRPr sz="800"/>
            </a:lvl7pPr>
            <a:lvl8pPr marL="2789789" indent="0">
              <a:buNone/>
              <a:defRPr sz="800"/>
            </a:lvl8pPr>
            <a:lvl9pPr marL="318833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30950A-FD56-7545-98A4-9F512D055C2A}" type="slidenum">
              <a:rPr lang="en-US"/>
              <a:pPr>
                <a:defRPr/>
              </a:pPr>
              <a:t>‹#›</a:t>
            </a:fld>
            <a:endParaRPr lang="en-US"/>
          </a:p>
        </p:txBody>
      </p:sp>
    </p:spTree>
    <p:extLst>
      <p:ext uri="{BB962C8B-B14F-4D97-AF65-F5344CB8AC3E}">
        <p14:creationId xmlns:p14="http://schemas.microsoft.com/office/powerpoint/2010/main" val="7389359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6594" y="568960"/>
            <a:ext cx="77708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708" tIns="39854" rIns="79708" bIns="39854"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6594" y="1849120"/>
            <a:ext cx="7770813"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708" tIns="39854" rIns="79708" bIns="398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686594" y="5831840"/>
            <a:ext cx="190500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708" tIns="39854" rIns="79708" bIns="39854" numCol="1" anchor="t" anchorCtr="0" compatLnSpc="1">
            <a:prstTxWarp prst="textNoShape">
              <a:avLst/>
            </a:prstTxWarp>
          </a:bodyPr>
          <a:lstStyle>
            <a:lvl1pPr>
              <a:defRPr sz="1200">
                <a:cs typeface="+mn-cs"/>
              </a:defRPr>
            </a:lvl1pPr>
          </a:lstStyle>
          <a:p>
            <a:pPr>
              <a:defRPr/>
            </a:pPr>
            <a:endParaRPr lang="en-US"/>
          </a:p>
        </p:txBody>
      </p:sp>
      <p:sp>
        <p:nvSpPr>
          <p:cNvPr id="1029" name="Rectangle 5"/>
          <p:cNvSpPr>
            <a:spLocks noGrp="1" noChangeArrowheads="1"/>
          </p:cNvSpPr>
          <p:nvPr>
            <p:ph type="ftr" sz="quarter" idx="3"/>
          </p:nvPr>
        </p:nvSpPr>
        <p:spPr bwMode="auto">
          <a:xfrm>
            <a:off x="3123407" y="5831840"/>
            <a:ext cx="2897188"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708" tIns="39854" rIns="79708" bIns="39854" numCol="1" anchor="t" anchorCtr="0" compatLnSpc="1">
            <a:prstTxWarp prst="textNoShape">
              <a:avLst/>
            </a:prstTxWarp>
          </a:bodyPr>
          <a:lstStyle>
            <a:lvl1pPr algn="ctr">
              <a:defRPr sz="12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2407" y="5831840"/>
            <a:ext cx="190500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79708" tIns="39854" rIns="79708" bIns="39854" numCol="1" anchor="t" anchorCtr="0" compatLnSpc="1">
            <a:prstTxWarp prst="textNoShape">
              <a:avLst/>
            </a:prstTxWarp>
          </a:bodyPr>
          <a:lstStyle>
            <a:lvl1pPr algn="r">
              <a:defRPr sz="1200">
                <a:cs typeface="+mn-cs"/>
              </a:defRPr>
            </a:lvl1pPr>
          </a:lstStyle>
          <a:p>
            <a:pPr>
              <a:defRPr/>
            </a:pPr>
            <a:fld id="{AE256AEF-5071-7441-8FA6-C1278929CC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3800">
          <a:solidFill>
            <a:schemeClr val="tx2"/>
          </a:solidFill>
          <a:latin typeface="+mj-lt"/>
          <a:ea typeface="+mj-ea"/>
          <a:cs typeface="ＭＳ Ｐゴシック" charset="0"/>
        </a:defRPr>
      </a:lvl1pPr>
      <a:lvl2pPr algn="ctr" rtl="0" eaLnBrk="1" fontAlgn="base" hangingPunct="1">
        <a:spcBef>
          <a:spcPct val="0"/>
        </a:spcBef>
        <a:spcAft>
          <a:spcPct val="0"/>
        </a:spcAft>
        <a:defRPr sz="3800">
          <a:solidFill>
            <a:schemeClr val="tx2"/>
          </a:solidFill>
          <a:latin typeface="Times" charset="0"/>
          <a:ea typeface="ＭＳ Ｐゴシック" charset="0"/>
          <a:cs typeface="ＭＳ Ｐゴシック" charset="0"/>
        </a:defRPr>
      </a:lvl2pPr>
      <a:lvl3pPr algn="ctr" rtl="0" eaLnBrk="1" fontAlgn="base" hangingPunct="1">
        <a:spcBef>
          <a:spcPct val="0"/>
        </a:spcBef>
        <a:spcAft>
          <a:spcPct val="0"/>
        </a:spcAft>
        <a:defRPr sz="3800">
          <a:solidFill>
            <a:schemeClr val="tx2"/>
          </a:solidFill>
          <a:latin typeface="Times" charset="0"/>
          <a:ea typeface="ＭＳ Ｐゴシック" charset="0"/>
          <a:cs typeface="ＭＳ Ｐゴシック" charset="0"/>
        </a:defRPr>
      </a:lvl3pPr>
      <a:lvl4pPr algn="ctr" rtl="0" eaLnBrk="1" fontAlgn="base" hangingPunct="1">
        <a:spcBef>
          <a:spcPct val="0"/>
        </a:spcBef>
        <a:spcAft>
          <a:spcPct val="0"/>
        </a:spcAft>
        <a:defRPr sz="3800">
          <a:solidFill>
            <a:schemeClr val="tx2"/>
          </a:solidFill>
          <a:latin typeface="Times" charset="0"/>
          <a:ea typeface="ＭＳ Ｐゴシック" charset="0"/>
          <a:cs typeface="ＭＳ Ｐゴシック" charset="0"/>
        </a:defRPr>
      </a:lvl4pPr>
      <a:lvl5pPr algn="ctr" rtl="0" eaLnBrk="1" fontAlgn="base" hangingPunct="1">
        <a:spcBef>
          <a:spcPct val="0"/>
        </a:spcBef>
        <a:spcAft>
          <a:spcPct val="0"/>
        </a:spcAft>
        <a:defRPr sz="3800">
          <a:solidFill>
            <a:schemeClr val="tx2"/>
          </a:solidFill>
          <a:latin typeface="Times" charset="0"/>
          <a:ea typeface="ＭＳ Ｐゴシック" charset="0"/>
          <a:cs typeface="ＭＳ Ｐゴシック" charset="0"/>
        </a:defRPr>
      </a:lvl5pPr>
      <a:lvl6pPr marL="398541" algn="ctr" rtl="0" eaLnBrk="1" fontAlgn="base" hangingPunct="1">
        <a:spcBef>
          <a:spcPct val="0"/>
        </a:spcBef>
        <a:spcAft>
          <a:spcPct val="0"/>
        </a:spcAft>
        <a:defRPr sz="3800">
          <a:solidFill>
            <a:schemeClr val="tx2"/>
          </a:solidFill>
          <a:latin typeface="Times" charset="0"/>
          <a:ea typeface="ＭＳ Ｐゴシック" charset="0"/>
        </a:defRPr>
      </a:lvl6pPr>
      <a:lvl7pPr marL="797082" algn="ctr" rtl="0" eaLnBrk="1" fontAlgn="base" hangingPunct="1">
        <a:spcBef>
          <a:spcPct val="0"/>
        </a:spcBef>
        <a:spcAft>
          <a:spcPct val="0"/>
        </a:spcAft>
        <a:defRPr sz="3800">
          <a:solidFill>
            <a:schemeClr val="tx2"/>
          </a:solidFill>
          <a:latin typeface="Times" charset="0"/>
          <a:ea typeface="ＭＳ Ｐゴシック" charset="0"/>
        </a:defRPr>
      </a:lvl7pPr>
      <a:lvl8pPr marL="1195624" algn="ctr" rtl="0" eaLnBrk="1" fontAlgn="base" hangingPunct="1">
        <a:spcBef>
          <a:spcPct val="0"/>
        </a:spcBef>
        <a:spcAft>
          <a:spcPct val="0"/>
        </a:spcAft>
        <a:defRPr sz="3800">
          <a:solidFill>
            <a:schemeClr val="tx2"/>
          </a:solidFill>
          <a:latin typeface="Times" charset="0"/>
          <a:ea typeface="ＭＳ Ｐゴシック" charset="0"/>
        </a:defRPr>
      </a:lvl8pPr>
      <a:lvl9pPr marL="1594165" algn="ctr" rtl="0" eaLnBrk="1" fontAlgn="base" hangingPunct="1">
        <a:spcBef>
          <a:spcPct val="0"/>
        </a:spcBef>
        <a:spcAft>
          <a:spcPct val="0"/>
        </a:spcAft>
        <a:defRPr sz="3800">
          <a:solidFill>
            <a:schemeClr val="tx2"/>
          </a:solidFill>
          <a:latin typeface="Times" charset="0"/>
          <a:ea typeface="ＭＳ Ｐゴシック" charset="0"/>
        </a:defRPr>
      </a:lvl9pPr>
    </p:titleStyle>
    <p:bodyStyle>
      <a:lvl1pPr marL="298906" indent="-298906" algn="l" rtl="0" eaLnBrk="1" fontAlgn="base" hangingPunct="1">
        <a:spcBef>
          <a:spcPct val="20000"/>
        </a:spcBef>
        <a:spcAft>
          <a:spcPct val="0"/>
        </a:spcAft>
        <a:buChar char="•"/>
        <a:defRPr sz="2800">
          <a:solidFill>
            <a:schemeClr val="tx1"/>
          </a:solidFill>
          <a:latin typeface="+mn-lt"/>
          <a:ea typeface="+mn-ea"/>
          <a:cs typeface="ＭＳ Ｐゴシック" charset="0"/>
        </a:defRPr>
      </a:lvl1pPr>
      <a:lvl2pPr marL="647630" indent="-249088" algn="l" rtl="0" eaLnBrk="1" fontAlgn="base" hangingPunct="1">
        <a:spcBef>
          <a:spcPct val="20000"/>
        </a:spcBef>
        <a:spcAft>
          <a:spcPct val="0"/>
        </a:spcAft>
        <a:buChar char="–"/>
        <a:defRPr sz="2400">
          <a:solidFill>
            <a:schemeClr val="tx1"/>
          </a:solidFill>
          <a:latin typeface="+mn-lt"/>
          <a:ea typeface="+mn-ea"/>
        </a:defRPr>
      </a:lvl2pPr>
      <a:lvl3pPr marL="996353" indent="-199271" algn="l" rtl="0" eaLnBrk="1" fontAlgn="base" hangingPunct="1">
        <a:spcBef>
          <a:spcPct val="20000"/>
        </a:spcBef>
        <a:spcAft>
          <a:spcPct val="0"/>
        </a:spcAft>
        <a:buChar char="•"/>
        <a:defRPr sz="2100">
          <a:solidFill>
            <a:schemeClr val="tx1"/>
          </a:solidFill>
          <a:latin typeface="+mn-lt"/>
          <a:ea typeface="+mn-ea"/>
        </a:defRPr>
      </a:lvl3pPr>
      <a:lvl4pPr marL="1394894" indent="-199271" algn="l" rtl="0" eaLnBrk="1" fontAlgn="base" hangingPunct="1">
        <a:spcBef>
          <a:spcPct val="20000"/>
        </a:spcBef>
        <a:spcAft>
          <a:spcPct val="0"/>
        </a:spcAft>
        <a:buChar char="–"/>
        <a:defRPr sz="1700">
          <a:solidFill>
            <a:schemeClr val="tx1"/>
          </a:solidFill>
          <a:latin typeface="+mn-lt"/>
          <a:ea typeface="+mn-ea"/>
        </a:defRPr>
      </a:lvl4pPr>
      <a:lvl5pPr marL="1793436" indent="-199271" algn="l" rtl="0" eaLnBrk="1" fontAlgn="base" hangingPunct="1">
        <a:spcBef>
          <a:spcPct val="20000"/>
        </a:spcBef>
        <a:spcAft>
          <a:spcPct val="0"/>
        </a:spcAft>
        <a:buChar char="»"/>
        <a:defRPr sz="1700">
          <a:solidFill>
            <a:schemeClr val="tx1"/>
          </a:solidFill>
          <a:latin typeface="+mn-lt"/>
          <a:ea typeface="+mn-ea"/>
        </a:defRPr>
      </a:lvl5pPr>
      <a:lvl6pPr marL="2191977" indent="-199271" algn="l" rtl="0" eaLnBrk="1" fontAlgn="base" hangingPunct="1">
        <a:spcBef>
          <a:spcPct val="20000"/>
        </a:spcBef>
        <a:spcAft>
          <a:spcPct val="0"/>
        </a:spcAft>
        <a:buChar char="»"/>
        <a:defRPr sz="1700">
          <a:solidFill>
            <a:schemeClr val="tx1"/>
          </a:solidFill>
          <a:latin typeface="+mn-lt"/>
          <a:ea typeface="+mn-ea"/>
        </a:defRPr>
      </a:lvl6pPr>
      <a:lvl7pPr marL="2590518" indent="-199271" algn="l" rtl="0" eaLnBrk="1" fontAlgn="base" hangingPunct="1">
        <a:spcBef>
          <a:spcPct val="20000"/>
        </a:spcBef>
        <a:spcAft>
          <a:spcPct val="0"/>
        </a:spcAft>
        <a:buChar char="»"/>
        <a:defRPr sz="1700">
          <a:solidFill>
            <a:schemeClr val="tx1"/>
          </a:solidFill>
          <a:latin typeface="+mn-lt"/>
          <a:ea typeface="+mn-ea"/>
        </a:defRPr>
      </a:lvl7pPr>
      <a:lvl8pPr marL="2989059" indent="-199271" algn="l" rtl="0" eaLnBrk="1" fontAlgn="base" hangingPunct="1">
        <a:spcBef>
          <a:spcPct val="20000"/>
        </a:spcBef>
        <a:spcAft>
          <a:spcPct val="0"/>
        </a:spcAft>
        <a:buChar char="»"/>
        <a:defRPr sz="1700">
          <a:solidFill>
            <a:schemeClr val="tx1"/>
          </a:solidFill>
          <a:latin typeface="+mn-lt"/>
          <a:ea typeface="+mn-ea"/>
        </a:defRPr>
      </a:lvl8pPr>
      <a:lvl9pPr marL="3387601" indent="-199271" algn="l" rtl="0" eaLnBrk="1" fontAlgn="base" hangingPunct="1">
        <a:spcBef>
          <a:spcPct val="20000"/>
        </a:spcBef>
        <a:spcAft>
          <a:spcPct val="0"/>
        </a:spcAft>
        <a:buChar char="»"/>
        <a:defRPr sz="1700">
          <a:solidFill>
            <a:schemeClr val="tx1"/>
          </a:solidFill>
          <a:latin typeface="+mn-lt"/>
          <a:ea typeface="+mn-ea"/>
        </a:defRPr>
      </a:lvl9pPr>
    </p:bodyStyle>
    <p:otherStyle>
      <a:defPPr>
        <a:defRPr lang="en-US"/>
      </a:defPPr>
      <a:lvl1pPr marL="0" algn="l" defTabSz="398541" rtl="0" eaLnBrk="1" latinLnBrk="0" hangingPunct="1">
        <a:defRPr sz="1600" kern="1200">
          <a:solidFill>
            <a:schemeClr val="tx1"/>
          </a:solidFill>
          <a:latin typeface="+mn-lt"/>
          <a:ea typeface="+mn-ea"/>
          <a:cs typeface="+mn-cs"/>
        </a:defRPr>
      </a:lvl1pPr>
      <a:lvl2pPr marL="398541" algn="l" defTabSz="398541" rtl="0" eaLnBrk="1" latinLnBrk="0" hangingPunct="1">
        <a:defRPr sz="1600" kern="1200">
          <a:solidFill>
            <a:schemeClr val="tx1"/>
          </a:solidFill>
          <a:latin typeface="+mn-lt"/>
          <a:ea typeface="+mn-ea"/>
          <a:cs typeface="+mn-cs"/>
        </a:defRPr>
      </a:lvl2pPr>
      <a:lvl3pPr marL="797082" algn="l" defTabSz="398541" rtl="0" eaLnBrk="1" latinLnBrk="0" hangingPunct="1">
        <a:defRPr sz="1600" kern="1200">
          <a:solidFill>
            <a:schemeClr val="tx1"/>
          </a:solidFill>
          <a:latin typeface="+mn-lt"/>
          <a:ea typeface="+mn-ea"/>
          <a:cs typeface="+mn-cs"/>
        </a:defRPr>
      </a:lvl3pPr>
      <a:lvl4pPr marL="1195624" algn="l" defTabSz="398541" rtl="0" eaLnBrk="1" latinLnBrk="0" hangingPunct="1">
        <a:defRPr sz="1600" kern="1200">
          <a:solidFill>
            <a:schemeClr val="tx1"/>
          </a:solidFill>
          <a:latin typeface="+mn-lt"/>
          <a:ea typeface="+mn-ea"/>
          <a:cs typeface="+mn-cs"/>
        </a:defRPr>
      </a:lvl4pPr>
      <a:lvl5pPr marL="1594165" algn="l" defTabSz="398541" rtl="0" eaLnBrk="1" latinLnBrk="0" hangingPunct="1">
        <a:defRPr sz="1600" kern="1200">
          <a:solidFill>
            <a:schemeClr val="tx1"/>
          </a:solidFill>
          <a:latin typeface="+mn-lt"/>
          <a:ea typeface="+mn-ea"/>
          <a:cs typeface="+mn-cs"/>
        </a:defRPr>
      </a:lvl5pPr>
      <a:lvl6pPr marL="1992706" algn="l" defTabSz="398541" rtl="0" eaLnBrk="1" latinLnBrk="0" hangingPunct="1">
        <a:defRPr sz="1600" kern="1200">
          <a:solidFill>
            <a:schemeClr val="tx1"/>
          </a:solidFill>
          <a:latin typeface="+mn-lt"/>
          <a:ea typeface="+mn-ea"/>
          <a:cs typeface="+mn-cs"/>
        </a:defRPr>
      </a:lvl6pPr>
      <a:lvl7pPr marL="2391247" algn="l" defTabSz="398541" rtl="0" eaLnBrk="1" latinLnBrk="0" hangingPunct="1">
        <a:defRPr sz="1600" kern="1200">
          <a:solidFill>
            <a:schemeClr val="tx1"/>
          </a:solidFill>
          <a:latin typeface="+mn-lt"/>
          <a:ea typeface="+mn-ea"/>
          <a:cs typeface="+mn-cs"/>
        </a:defRPr>
      </a:lvl7pPr>
      <a:lvl8pPr marL="2789789" algn="l" defTabSz="398541" rtl="0" eaLnBrk="1" latinLnBrk="0" hangingPunct="1">
        <a:defRPr sz="1600" kern="1200">
          <a:solidFill>
            <a:schemeClr val="tx1"/>
          </a:solidFill>
          <a:latin typeface="+mn-lt"/>
          <a:ea typeface="+mn-ea"/>
          <a:cs typeface="+mn-cs"/>
        </a:defRPr>
      </a:lvl8pPr>
      <a:lvl9pPr marL="3188330" algn="l" defTabSz="39854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 Id="rId3" Type="http://schemas.openxmlformats.org/officeDocument/2006/relationships/image" Target="../media/image8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1318039" y="2506980"/>
            <a:ext cx="6530423" cy="188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100"/>
              <a:t>Visuals used in lectures on 1750s-1820s</a:t>
            </a:r>
          </a:p>
          <a:p>
            <a:pPr algn="ctr"/>
            <a:r>
              <a:rPr lang="en-US"/>
              <a:t>(not a replacement for class or reading)</a:t>
            </a:r>
          </a:p>
          <a:p>
            <a:pPr algn="ctr"/>
            <a:endParaRPr lang="en-US" sz="3100"/>
          </a:p>
          <a:p>
            <a:pPr algn="ctr"/>
            <a:r>
              <a:rPr lang="en-US" sz="3100"/>
              <a:t>USSO 10100</a:t>
            </a:r>
          </a:p>
        </p:txBody>
      </p:sp>
      <p:sp>
        <p:nvSpPr>
          <p:cNvPr id="2" name="TextBox 1"/>
          <p:cNvSpPr txBox="1"/>
          <p:nvPr/>
        </p:nvSpPr>
        <p:spPr>
          <a:xfrm>
            <a:off x="3810233" y="2108646"/>
            <a:ext cx="160973" cy="403652"/>
          </a:xfrm>
          <a:prstGeom prst="rect">
            <a:avLst/>
          </a:prstGeom>
          <a:noFill/>
        </p:spPr>
        <p:txBody>
          <a:bodyPr wrap="none" lIns="79708" tIns="39854" rIns="79708" bIns="39854"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000" y="142241"/>
            <a:ext cx="6159500" cy="274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18303" y="2915920"/>
            <a:ext cx="4081198" cy="340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695538" y="3277790"/>
            <a:ext cx="3639990" cy="266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Madison &amp; Hamilton</a:t>
            </a:r>
          </a:p>
          <a:p>
            <a:pPr algn="ctr"/>
            <a:endParaRPr lang="en-US"/>
          </a:p>
          <a:p>
            <a:pPr algn="ctr"/>
            <a:r>
              <a:rPr lang="en-US"/>
              <a:t>1787 Federalist leaders &amp; </a:t>
            </a:r>
          </a:p>
          <a:p>
            <a:pPr algn="ctr"/>
            <a:r>
              <a:rPr lang="en-US"/>
              <a:t>main authors of constitution</a:t>
            </a:r>
          </a:p>
          <a:p>
            <a:pPr algn="ctr"/>
            <a:endParaRPr lang="en-US"/>
          </a:p>
          <a:p>
            <a:pPr algn="ctr"/>
            <a:r>
              <a:rPr lang="en-US"/>
              <a:t>(In 1790s Madison becomes </a:t>
            </a:r>
          </a:p>
          <a:p>
            <a:pPr algn="ctr"/>
            <a:r>
              <a:rPr lang="en-US"/>
              <a:t>Jeffersonian/Republican)</a:t>
            </a: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8584" y="272627"/>
            <a:ext cx="8106833" cy="585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3061654" y="2506981"/>
            <a:ext cx="3043191" cy="57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dirty="0"/>
              <a:t>“Early Republic”</a:t>
            </a:r>
          </a:p>
        </p:txBody>
      </p:sp>
    </p:spTree>
    <p:extLst>
      <p:ext uri="{BB962C8B-B14F-4D97-AF65-F5344CB8AC3E}">
        <p14:creationId xmlns:p14="http://schemas.microsoft.com/office/powerpoint/2010/main" val="6737532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1355991" y="175633"/>
            <a:ext cx="7084443" cy="43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300" dirty="0"/>
              <a:t>Some key points about 1787 constitution and aftermath…</a:t>
            </a:r>
          </a:p>
        </p:txBody>
      </p:sp>
      <p:sp>
        <p:nvSpPr>
          <p:cNvPr id="14338" name="TextBox 2"/>
          <p:cNvSpPr txBox="1">
            <a:spLocks noChangeArrowheads="1"/>
          </p:cNvSpPr>
          <p:nvPr/>
        </p:nvSpPr>
        <p:spPr bwMode="auto">
          <a:xfrm>
            <a:off x="1419490" y="673474"/>
            <a:ext cx="6413500" cy="525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694" tIns="39847" rIns="79694" bIns="39847">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pPr>
            <a:r>
              <a:rPr lang="en-US" sz="1400" dirty="0"/>
              <a:t>Single market of all states created (no internal </a:t>
            </a:r>
            <a:r>
              <a:rPr lang="en-US" sz="1400" dirty="0" err="1"/>
              <a:t>tarriffs</a:t>
            </a:r>
            <a:r>
              <a:rPr lang="en-US" sz="1400" dirty="0"/>
              <a:t>).</a:t>
            </a:r>
          </a:p>
          <a:p>
            <a:pPr>
              <a:buFontTx/>
              <a:buChar char="-"/>
            </a:pPr>
            <a:endParaRPr lang="en-US" sz="700" dirty="0"/>
          </a:p>
          <a:p>
            <a:pPr>
              <a:buFontTx/>
              <a:buChar char="-"/>
            </a:pPr>
            <a:r>
              <a:rPr lang="en-US" sz="1400" dirty="0"/>
              <a:t>States are limited to present borders (on demand of states that cannot expand westward). A system is established for chartering new states. Congress votes on allowing their entry, once these have enough American settlers. This proves very effective as country.</a:t>
            </a:r>
          </a:p>
          <a:p>
            <a:pPr>
              <a:buFontTx/>
              <a:buChar char="-"/>
            </a:pPr>
            <a:endParaRPr lang="en-US" sz="700" dirty="0"/>
          </a:p>
          <a:p>
            <a:pPr>
              <a:buFontTx/>
              <a:buChar char="-"/>
            </a:pPr>
            <a:r>
              <a:rPr lang="en-US" sz="1400" dirty="0"/>
              <a:t>While the Constitution was based on past state charters, now all of the eventual 50 states (except one) will adopt nearly an identical framework in their own constitutions: a bicameral legislature with strong executive (governor) and court system and many divisions of powers between authorities.</a:t>
            </a:r>
          </a:p>
          <a:p>
            <a:pPr>
              <a:buFontTx/>
              <a:buChar char="-"/>
            </a:pPr>
            <a:endParaRPr lang="en-US" sz="700" dirty="0"/>
          </a:p>
          <a:p>
            <a:pPr>
              <a:buFontTx/>
              <a:buChar char="-"/>
            </a:pPr>
            <a:r>
              <a:rPr lang="en-US" sz="1400" dirty="0"/>
              <a:t>Stronger federal government can raise revenues, but not by income tax. (That will require an amendment in 1913.) Government can pay debt, raise military, declare war (by act of Congress only), build infrastructure, take measures to improve commerce.</a:t>
            </a:r>
          </a:p>
          <a:p>
            <a:pPr>
              <a:buFontTx/>
              <a:buChar char="-"/>
            </a:pPr>
            <a:endParaRPr lang="en-US" sz="700" dirty="0"/>
          </a:p>
          <a:p>
            <a:pPr>
              <a:buFontTx/>
              <a:buChar char="-"/>
            </a:pPr>
            <a:r>
              <a:rPr lang="en-US" sz="1400" dirty="0"/>
              <a:t>States decide on franchise (who can vote). Northern states generally make it easier than Southern (not only for slaves).</a:t>
            </a:r>
          </a:p>
          <a:p>
            <a:pPr>
              <a:buFontTx/>
              <a:buChar char="-"/>
            </a:pPr>
            <a:endParaRPr lang="en-US" sz="700" dirty="0"/>
          </a:p>
          <a:p>
            <a:pPr>
              <a:buFontTx/>
              <a:buChar char="-"/>
            </a:pPr>
            <a:r>
              <a:rPr lang="en-US" sz="1400" dirty="0"/>
              <a:t>Conflicts of interest between big and little states and North and South solved with: bicameral legislature; “3/5 rule” for Census count of slaves and Indians; and decision to build a new capital between north and south in Maryland.</a:t>
            </a:r>
          </a:p>
          <a:p>
            <a:pPr>
              <a:buFontTx/>
              <a:buChar char="-"/>
            </a:pPr>
            <a:endParaRPr lang="en-US" sz="700" dirty="0"/>
          </a:p>
          <a:p>
            <a:pPr>
              <a:buFontTx/>
              <a:buChar char="-"/>
            </a:pPr>
            <a:r>
              <a:rPr lang="en-US" sz="1400" dirty="0"/>
              <a:t>Senators elected by state legislatures (amended to direct popular vote in 1912). They serve six-year terms. Only one-third are elected in each two-year election, so Senate represents states &amp; is more immune to popular pressures. </a:t>
            </a:r>
          </a:p>
        </p:txBody>
      </p:sp>
    </p:spTree>
    <p:extLst>
      <p:ext uri="{BB962C8B-B14F-4D97-AF65-F5344CB8AC3E}">
        <p14:creationId xmlns:p14="http://schemas.microsoft.com/office/powerpoint/2010/main" val="6322892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311010" y="640081"/>
            <a:ext cx="6604000" cy="583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694" tIns="39847" rIns="79694" bIns="39847">
            <a:spAutoFit/>
          </a:bodyPr>
          <a:lstStyle>
            <a:lvl1pPr marL="342900" indent="-3429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Tx/>
              <a:buChar char="-"/>
            </a:pPr>
            <a:r>
              <a:rPr lang="en-US" sz="1400" dirty="0"/>
              <a:t>Fear of too much democracy is countered by a number of institutions: the Senate, the Electoral College, lifetime appointments for Supreme Court, and even the strong executive independent of Congress.</a:t>
            </a:r>
          </a:p>
          <a:p>
            <a:pPr>
              <a:buFontTx/>
              <a:buChar char="-"/>
            </a:pPr>
            <a:endParaRPr lang="en-US" sz="700" dirty="0"/>
          </a:p>
          <a:p>
            <a:pPr>
              <a:buFontTx/>
              <a:buChar char="-"/>
            </a:pPr>
            <a:r>
              <a:rPr lang="en-US" sz="1400" dirty="0"/>
              <a:t>Strong protections on property rights (except for “eminent domain” in cases where property can be taken, for example to allow building infrastructure) .</a:t>
            </a:r>
          </a:p>
          <a:p>
            <a:pPr>
              <a:buFontTx/>
              <a:buChar char="-"/>
            </a:pPr>
            <a:endParaRPr lang="en-US" sz="700" dirty="0"/>
          </a:p>
          <a:p>
            <a:pPr>
              <a:buFontTx/>
              <a:buChar char="-"/>
            </a:pPr>
            <a:r>
              <a:rPr lang="en-US" sz="1400" dirty="0"/>
              <a:t>Amendment is possible, but difficult: it requires a 2/3 vote of both chambers of Congress and ratification by 2/3 of the states. </a:t>
            </a:r>
          </a:p>
          <a:p>
            <a:pPr>
              <a:buFontTx/>
              <a:buChar char="-"/>
            </a:pPr>
            <a:endParaRPr lang="en-US" sz="700" dirty="0"/>
          </a:p>
          <a:p>
            <a:pPr>
              <a:buFontTx/>
              <a:buChar char="-"/>
            </a:pPr>
            <a:r>
              <a:rPr lang="en-US" sz="1400" dirty="0"/>
              <a:t>Division of powers and checks and balances between branches, such as: President appoints judges but Senate must approve. Congress makes laws but president can veto. Congress may override veto on 2/3 vote of both chambers, or impeach president. Only Congress may declare war but president is commander-in-chief of armed forces.</a:t>
            </a:r>
          </a:p>
          <a:p>
            <a:pPr>
              <a:buFontTx/>
              <a:buChar char="-"/>
            </a:pPr>
            <a:endParaRPr lang="en-US" sz="700" dirty="0"/>
          </a:p>
          <a:p>
            <a:pPr>
              <a:buFontTx/>
              <a:buChar char="-"/>
            </a:pPr>
            <a:r>
              <a:rPr lang="en-US" sz="1400" dirty="0"/>
              <a:t>Supreme Court later successfully asserts power to interpret and overturn laws based on Constitution.</a:t>
            </a:r>
          </a:p>
          <a:p>
            <a:pPr>
              <a:buFontTx/>
              <a:buChar char="-"/>
            </a:pPr>
            <a:endParaRPr lang="en-US" sz="700" dirty="0"/>
          </a:p>
          <a:p>
            <a:pPr>
              <a:buFontTx/>
              <a:buChar char="-"/>
            </a:pPr>
            <a:r>
              <a:rPr lang="en-US" sz="1400" dirty="0"/>
              <a:t>Provisions are made to end international slave trade within 20 years.  After ratification, northern states abolish slavery in series through early 1800s. (The trade is banned within the British empire in 1807 and slavery itself is abolished in 1838.) </a:t>
            </a:r>
          </a:p>
          <a:p>
            <a:pPr>
              <a:buFontTx/>
              <a:buChar char="-"/>
            </a:pPr>
            <a:endParaRPr lang="en-US" sz="1000" dirty="0"/>
          </a:p>
          <a:p>
            <a:pPr>
              <a:buFontTx/>
              <a:buChar char="-"/>
            </a:pPr>
            <a:r>
              <a:rPr lang="en-US" sz="1400" dirty="0"/>
              <a:t>The southern states seek to expand slavery, however. The international trade is replaced by active breeding of new generations of the enslaved into slavery. (Historians call this the “Second Middle Passage” of Africans into America.) The domestic slave trade becomes an enormous business on its own. The South maintains a majority or strong balance with the north in the Senate and on the Supreme Court, and usually holds the Presidency. </a:t>
            </a:r>
          </a:p>
        </p:txBody>
      </p:sp>
      <p:sp>
        <p:nvSpPr>
          <p:cNvPr id="6" name="TextBox 1"/>
          <p:cNvSpPr txBox="1">
            <a:spLocks noChangeArrowheads="1"/>
          </p:cNvSpPr>
          <p:nvPr/>
        </p:nvSpPr>
        <p:spPr bwMode="auto">
          <a:xfrm>
            <a:off x="1270001" y="142242"/>
            <a:ext cx="7084443" cy="43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300" dirty="0"/>
              <a:t>Some key points about 1787 constitution and aftermath…</a:t>
            </a:r>
          </a:p>
        </p:txBody>
      </p:sp>
    </p:spTree>
    <p:extLst>
      <p:ext uri="{BB962C8B-B14F-4D97-AF65-F5344CB8AC3E}">
        <p14:creationId xmlns:p14="http://schemas.microsoft.com/office/powerpoint/2010/main" val="19903179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ave Ship pl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1" y="1493520"/>
            <a:ext cx="7849072" cy="2773680"/>
          </a:xfrm>
          <a:prstGeom prst="rect">
            <a:avLst/>
          </a:prstGeom>
        </p:spPr>
      </p:pic>
      <p:sp>
        <p:nvSpPr>
          <p:cNvPr id="6" name="TextBox 5"/>
          <p:cNvSpPr txBox="1"/>
          <p:nvPr/>
        </p:nvSpPr>
        <p:spPr>
          <a:xfrm>
            <a:off x="978888" y="785285"/>
            <a:ext cx="6114310" cy="403638"/>
          </a:xfrm>
          <a:prstGeom prst="rect">
            <a:avLst/>
          </a:prstGeom>
          <a:noFill/>
        </p:spPr>
        <p:txBody>
          <a:bodyPr wrap="none" lIns="79694" tIns="39847" rIns="79694" bIns="39847" rtlCol="0">
            <a:spAutoFit/>
          </a:bodyPr>
          <a:lstStyle/>
          <a:p>
            <a:r>
              <a:rPr lang="en-US" dirty="0" smtClean="0"/>
              <a:t>Ending the international slave trade is no small thing…</a:t>
            </a:r>
            <a:endParaRPr lang="en-US" dirty="0"/>
          </a:p>
        </p:txBody>
      </p:sp>
      <p:sp>
        <p:nvSpPr>
          <p:cNvPr id="7" name="TextBox 6"/>
          <p:cNvSpPr txBox="1"/>
          <p:nvPr/>
        </p:nvSpPr>
        <p:spPr>
          <a:xfrm>
            <a:off x="5106089" y="4578352"/>
            <a:ext cx="3791032" cy="403638"/>
          </a:xfrm>
          <a:prstGeom prst="rect">
            <a:avLst/>
          </a:prstGeom>
          <a:noFill/>
        </p:spPr>
        <p:txBody>
          <a:bodyPr wrap="none" lIns="79694" tIns="39847" rIns="79694" bIns="39847" rtlCol="0">
            <a:spAutoFit/>
          </a:bodyPr>
          <a:lstStyle/>
          <a:p>
            <a:r>
              <a:rPr lang="en-US" dirty="0" smtClean="0"/>
              <a:t>(Plan of cargo hold on slave ship)</a:t>
            </a:r>
            <a:endParaRPr lang="en-US" dirty="0"/>
          </a:p>
        </p:txBody>
      </p:sp>
    </p:spTree>
    <p:extLst>
      <p:ext uri="{BB962C8B-B14F-4D97-AF65-F5344CB8AC3E}">
        <p14:creationId xmlns:p14="http://schemas.microsoft.com/office/powerpoint/2010/main" val="7757885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1500" y="2"/>
            <a:ext cx="4762500" cy="63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3"/>
          <p:cNvSpPr txBox="1">
            <a:spLocks noChangeArrowheads="1"/>
          </p:cNvSpPr>
          <p:nvPr/>
        </p:nvSpPr>
        <p:spPr bwMode="auto">
          <a:xfrm>
            <a:off x="-63499" y="3495253"/>
            <a:ext cx="3956880" cy="32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a:t>Patriot Leaders among the Anti-Federalists</a:t>
            </a:r>
          </a:p>
        </p:txBody>
      </p:sp>
      <p:pic>
        <p:nvPicPr>
          <p:cNvPr id="1536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1949" y="4124962"/>
            <a:ext cx="1214438" cy="178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3683002" y="3769362"/>
            <a:ext cx="1201934" cy="3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Jefferson?!</a:t>
            </a:r>
          </a:p>
        </p:txBody>
      </p:sp>
      <p:sp>
        <p:nvSpPr>
          <p:cNvPr id="15365" name="TextBox 6"/>
          <p:cNvSpPr txBox="1">
            <a:spLocks noChangeArrowheads="1"/>
          </p:cNvSpPr>
          <p:nvPr/>
        </p:nvSpPr>
        <p:spPr bwMode="auto">
          <a:xfrm>
            <a:off x="4445000" y="-71119"/>
            <a:ext cx="3716906"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Ratification: Rural vs. Urban</a:t>
            </a:r>
          </a:p>
        </p:txBody>
      </p:sp>
      <p:sp>
        <p:nvSpPr>
          <p:cNvPr id="15366" name="TextBox 1"/>
          <p:cNvSpPr txBox="1">
            <a:spLocks noChangeArrowheads="1"/>
          </p:cNvSpPr>
          <p:nvPr/>
        </p:nvSpPr>
        <p:spPr bwMode="auto">
          <a:xfrm>
            <a:off x="63500" y="62753"/>
            <a:ext cx="4381500" cy="352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b="1" dirty="0"/>
              <a:t>Anti-Federalists oppose ratification of Constitution</a:t>
            </a:r>
          </a:p>
          <a:p>
            <a:endParaRPr lang="en-US" sz="800" dirty="0"/>
          </a:p>
          <a:p>
            <a:r>
              <a:rPr lang="en-US" sz="1600" dirty="0"/>
              <a:t>A coalition of various groups: </a:t>
            </a:r>
          </a:p>
          <a:p>
            <a:r>
              <a:rPr lang="en-US" sz="1600" dirty="0"/>
              <a:t>- advocates of more democracy </a:t>
            </a:r>
          </a:p>
          <a:p>
            <a:r>
              <a:rPr lang="en-US" sz="1600" dirty="0"/>
              <a:t>- farmers independent of the market </a:t>
            </a:r>
          </a:p>
          <a:p>
            <a:r>
              <a:rPr lang="en-US" sz="1600" dirty="0"/>
              <a:t>- slaveholders and others who fear federal government </a:t>
            </a:r>
            <a:br>
              <a:rPr lang="en-US" sz="1600" dirty="0"/>
            </a:br>
            <a:r>
              <a:rPr lang="en-US" sz="1600" dirty="0"/>
              <a:t>  might limit slavery. </a:t>
            </a:r>
          </a:p>
          <a:p>
            <a:endParaRPr lang="en-US" sz="800" dirty="0"/>
          </a:p>
          <a:p>
            <a:r>
              <a:rPr lang="en-US" sz="1600" dirty="0"/>
              <a:t>They coalesce around the complaint that the Constitution does not have a Bill of Rights. The Federalists fight this briefly and then give in, clearing the way to ratification of the Constitution and of the first 10 Amendments by the states.</a:t>
            </a:r>
          </a:p>
        </p:txBody>
      </p:sp>
      <p:sp>
        <p:nvSpPr>
          <p:cNvPr id="15367" name="TextBox 5"/>
          <p:cNvSpPr txBox="1">
            <a:spLocks noChangeArrowheads="1"/>
          </p:cNvSpPr>
          <p:nvPr/>
        </p:nvSpPr>
        <p:spPr bwMode="auto">
          <a:xfrm>
            <a:off x="3746502" y="5831842"/>
            <a:ext cx="1467118" cy="35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(on the fence)</a:t>
            </a:r>
          </a:p>
        </p:txBody>
      </p:sp>
      <p:pic>
        <p:nvPicPr>
          <p:cNvPr id="15368"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67" y="3807885"/>
            <a:ext cx="3577167" cy="259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89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3" y="568960"/>
            <a:ext cx="4299479" cy="554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1"/>
          <p:cNvSpPr txBox="1">
            <a:spLocks noChangeArrowheads="1"/>
          </p:cNvSpPr>
          <p:nvPr/>
        </p:nvSpPr>
        <p:spPr bwMode="auto">
          <a:xfrm>
            <a:off x="4508500" y="1"/>
            <a:ext cx="4572000" cy="6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t>1 – Freedom of speech, press, assembly, petition and religion. No establishment of state religion. </a:t>
            </a:r>
          </a:p>
          <a:p>
            <a:endParaRPr lang="en-US" sz="900" dirty="0"/>
          </a:p>
          <a:p>
            <a:r>
              <a:rPr lang="en-US" sz="1600" dirty="0"/>
              <a:t>2 – Right to bear arms (original intent: protection of state and local militias against federal interference).</a:t>
            </a:r>
            <a:r>
              <a:rPr lang="en-US" sz="1800" dirty="0"/>
              <a:t> </a:t>
            </a:r>
          </a:p>
          <a:p>
            <a:endParaRPr lang="en-US" sz="900" dirty="0"/>
          </a:p>
          <a:p>
            <a:r>
              <a:rPr lang="en-US" sz="1600" dirty="0"/>
              <a:t>3 – Government may not quarter soldiers in your house without permission or basis in law.</a:t>
            </a:r>
          </a:p>
          <a:p>
            <a:endParaRPr lang="en-US" sz="900" dirty="0"/>
          </a:p>
          <a:p>
            <a:r>
              <a:rPr lang="en-US" sz="1600" dirty="0"/>
              <a:t>4 – No searches or seizures without a lawful warrant specifying the place to be searched.</a:t>
            </a:r>
          </a:p>
          <a:p>
            <a:endParaRPr lang="en-US" sz="900" dirty="0"/>
          </a:p>
          <a:p>
            <a:r>
              <a:rPr lang="en-US" sz="1600" dirty="0"/>
              <a:t>5 – You can’t be forced to testify against yourself or deprived of life, liberty or property without due process. </a:t>
            </a:r>
          </a:p>
          <a:p>
            <a:endParaRPr lang="en-US" sz="900" dirty="0"/>
          </a:p>
          <a:p>
            <a:r>
              <a:rPr lang="en-US" sz="1600" dirty="0"/>
              <a:t>6 - Your accusers must show themselves. You have a right to trial by a jury of your peers, and a right to defense, counsel, and calling your own witnesses. </a:t>
            </a:r>
          </a:p>
          <a:p>
            <a:endParaRPr lang="en-US" sz="900" dirty="0"/>
          </a:p>
          <a:p>
            <a:r>
              <a:rPr lang="en-US" sz="1600" dirty="0"/>
              <a:t>7 – Right to trial in lawsuits.</a:t>
            </a:r>
          </a:p>
          <a:p>
            <a:endParaRPr lang="en-US" sz="900" dirty="0"/>
          </a:p>
          <a:p>
            <a:r>
              <a:rPr lang="en-US" sz="1600" dirty="0"/>
              <a:t>8 – No cruel or unusual punishments.</a:t>
            </a:r>
          </a:p>
          <a:p>
            <a:endParaRPr lang="en-US" sz="900" dirty="0"/>
          </a:p>
          <a:p>
            <a:r>
              <a:rPr lang="en-US" sz="1600" dirty="0"/>
              <a:t>9 – Just because we say some rights are protected here it does not mean that you have no other rights!</a:t>
            </a:r>
          </a:p>
          <a:p>
            <a:endParaRPr lang="en-US" sz="900" dirty="0"/>
          </a:p>
          <a:p>
            <a:r>
              <a:rPr lang="en-US" sz="1600" dirty="0"/>
              <a:t>10 – Powers not specified as federal in the constitution are reserved to the States, “or to the people.”</a:t>
            </a:r>
          </a:p>
        </p:txBody>
      </p:sp>
      <p:sp>
        <p:nvSpPr>
          <p:cNvPr id="2" name="TextBox 1"/>
          <p:cNvSpPr txBox="1"/>
          <p:nvPr/>
        </p:nvSpPr>
        <p:spPr>
          <a:xfrm>
            <a:off x="1968501" y="71122"/>
            <a:ext cx="699554" cy="403638"/>
          </a:xfrm>
          <a:prstGeom prst="rect">
            <a:avLst/>
          </a:prstGeom>
          <a:noFill/>
        </p:spPr>
        <p:txBody>
          <a:bodyPr wrap="none" lIns="79694" tIns="39847" rIns="79694" bIns="39847" rtlCol="0">
            <a:spAutoFit/>
          </a:bodyPr>
          <a:lstStyle/>
          <a:p>
            <a:r>
              <a:rPr lang="en-US" dirty="0" smtClean="0"/>
              <a:t>1791</a:t>
            </a:r>
            <a:endParaRPr lang="en-US" dirty="0"/>
          </a:p>
        </p:txBody>
      </p:sp>
    </p:spTree>
    <p:extLst>
      <p:ext uri="{BB962C8B-B14F-4D97-AF65-F5344CB8AC3E}">
        <p14:creationId xmlns:p14="http://schemas.microsoft.com/office/powerpoint/2010/main" val="40678527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00" y="142240"/>
            <a:ext cx="4414573" cy="32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00" y="3538220"/>
            <a:ext cx="7302500" cy="272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4960938" y="651051"/>
            <a:ext cx="3929062" cy="238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a:t>Meanwhile, in France…</a:t>
            </a:r>
          </a:p>
          <a:p>
            <a:r>
              <a:rPr lang="en-US" sz="1500" i="1" dirty="0"/>
              <a:t>- Revolution from 1789 forward</a:t>
            </a:r>
          </a:p>
          <a:p>
            <a:r>
              <a:rPr lang="en-US" sz="1500" i="1" dirty="0"/>
              <a:t>- Year of the “Terror” 1793-94</a:t>
            </a:r>
          </a:p>
          <a:p>
            <a:r>
              <a:rPr lang="en-US" sz="1500" i="1" dirty="0"/>
              <a:t>- Napoleon as Emperor, 1798 forward</a:t>
            </a:r>
          </a:p>
          <a:p>
            <a:r>
              <a:rPr lang="en-US" sz="1500" i="1" dirty="0"/>
              <a:t>- French occupations and reforms </a:t>
            </a:r>
            <a:br>
              <a:rPr lang="en-US" sz="1500" i="1" dirty="0"/>
            </a:br>
            <a:r>
              <a:rPr lang="en-US" sz="1500" i="1" dirty="0"/>
              <a:t>  across Europe, wars until 1815.</a:t>
            </a:r>
            <a:br>
              <a:rPr lang="en-US" sz="1500" i="1" dirty="0"/>
            </a:br>
            <a:r>
              <a:rPr lang="en-US" sz="1500" i="1" dirty="0"/>
              <a:t>- British navy imposes blockade on </a:t>
            </a:r>
            <a:br>
              <a:rPr lang="en-US" sz="1500" i="1" dirty="0"/>
            </a:br>
            <a:r>
              <a:rPr lang="en-US" sz="1500" i="1" dirty="0"/>
              <a:t>  Continental Europe, blocking trade…</a:t>
            </a:r>
          </a:p>
          <a:p>
            <a:r>
              <a:rPr lang="en-US" sz="1500" dirty="0"/>
              <a:t/>
            </a:r>
            <a:br>
              <a:rPr lang="en-US" sz="1500" dirty="0"/>
            </a:br>
            <a:r>
              <a:rPr lang="en-US" sz="1500" dirty="0"/>
              <a:t>French vs. British question in America</a:t>
            </a:r>
          </a:p>
        </p:txBody>
      </p:sp>
    </p:spTree>
    <p:extLst>
      <p:ext uri="{BB962C8B-B14F-4D97-AF65-F5344CB8AC3E}">
        <p14:creationId xmlns:p14="http://schemas.microsoft.com/office/powerpoint/2010/main" val="22334930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6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0" y="1137920"/>
            <a:ext cx="9017000" cy="50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1206501" y="106932"/>
            <a:ext cx="6537854" cy="11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dirty="0"/>
              <a:t>1794 – President as literal commander-in-chief leads army to suppress Pennsylvania rebellion against whiskey tax.</a:t>
            </a:r>
          </a:p>
        </p:txBody>
      </p:sp>
    </p:spTree>
    <p:extLst>
      <p:ext uri="{BB962C8B-B14F-4D97-AF65-F5344CB8AC3E}">
        <p14:creationId xmlns:p14="http://schemas.microsoft.com/office/powerpoint/2010/main" val="16164518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22500" y="0"/>
            <a:ext cx="688313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500" y="71120"/>
            <a:ext cx="2095500" cy="6290952"/>
          </a:xfrm>
          <a:prstGeom prst="rect">
            <a:avLst/>
          </a:prstGeom>
          <a:noFill/>
        </p:spPr>
        <p:txBody>
          <a:bodyPr wrap="square" lIns="79708" tIns="39854" rIns="79708" bIns="39854" rtlCol="0">
            <a:spAutoFit/>
          </a:bodyPr>
          <a:lstStyle/>
          <a:p>
            <a:r>
              <a:rPr lang="en-US" dirty="0" smtClean="0"/>
              <a:t>At end of the “French and Indian War” British take over Canada and suppress large Indian uprising led by Pontiac. This ends major threats to colonies.</a:t>
            </a:r>
          </a:p>
          <a:p>
            <a:endParaRPr lang="en-US" dirty="0"/>
          </a:p>
          <a:p>
            <a:r>
              <a:rPr lang="en-US" dirty="0" smtClean="0"/>
              <a:t>British draw a “line of settlement” and wish to impose taxation on colonists to pay for war costs.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01_GIVE4_CH0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63161"/>
            <a:ext cx="3302000" cy="476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4" descr="02_GIVE4_CH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07293" y="0"/>
            <a:ext cx="228070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04_GIVE4_CH0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99126" y="0"/>
            <a:ext cx="34448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8040" y="351433"/>
            <a:ext cx="1964943" cy="726803"/>
          </a:xfrm>
          <a:prstGeom prst="rect">
            <a:avLst/>
          </a:prstGeom>
          <a:noFill/>
        </p:spPr>
        <p:txBody>
          <a:bodyPr wrap="none" lIns="79694" tIns="39847" rIns="79694" bIns="39847" rtlCol="0">
            <a:spAutoFit/>
          </a:bodyPr>
          <a:lstStyle/>
          <a:p>
            <a:pPr algn="ctr"/>
            <a:r>
              <a:rPr lang="en-US" dirty="0" smtClean="0"/>
              <a:t>Images of </a:t>
            </a:r>
          </a:p>
          <a:p>
            <a:pPr algn="ctr"/>
            <a:r>
              <a:rPr lang="en-US" dirty="0" smtClean="0"/>
              <a:t>Liberty &amp; Virtue</a:t>
            </a:r>
            <a:endParaRPr lang="en-US" dirty="0"/>
          </a:p>
        </p:txBody>
      </p:sp>
    </p:spTree>
    <p:extLst>
      <p:ext uri="{BB962C8B-B14F-4D97-AF65-F5344CB8AC3E}">
        <p14:creationId xmlns:p14="http://schemas.microsoft.com/office/powerpoint/2010/main" val="42280350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5_GIVE4_CH0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2560321"/>
            <a:ext cx="7430060" cy="384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descr="07_GIVE4_CH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2304" y="0"/>
            <a:ext cx="4271698" cy="433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0736" y="213361"/>
            <a:ext cx="2997189" cy="403638"/>
          </a:xfrm>
          <a:prstGeom prst="rect">
            <a:avLst/>
          </a:prstGeom>
          <a:noFill/>
        </p:spPr>
        <p:txBody>
          <a:bodyPr wrap="none" lIns="79694" tIns="39847" rIns="79694" bIns="39847" rtlCol="0">
            <a:spAutoFit/>
          </a:bodyPr>
          <a:lstStyle/>
          <a:p>
            <a:r>
              <a:rPr lang="en-US" dirty="0" smtClean="0"/>
              <a:t>Or is it Liberty vs. Virtue?</a:t>
            </a:r>
            <a:endParaRPr lang="en-US" dirty="0"/>
          </a:p>
        </p:txBody>
      </p:sp>
      <p:sp>
        <p:nvSpPr>
          <p:cNvPr id="3" name="TextBox 2"/>
          <p:cNvSpPr txBox="1"/>
          <p:nvPr/>
        </p:nvSpPr>
        <p:spPr>
          <a:xfrm>
            <a:off x="539717" y="785285"/>
            <a:ext cx="3968784" cy="1569412"/>
          </a:xfrm>
          <a:prstGeom prst="rect">
            <a:avLst/>
          </a:prstGeom>
          <a:noFill/>
        </p:spPr>
        <p:txBody>
          <a:bodyPr wrap="square" lIns="79694" tIns="39847" rIns="79694" bIns="39847" rtlCol="0">
            <a:spAutoFit/>
          </a:bodyPr>
          <a:lstStyle/>
          <a:p>
            <a:r>
              <a:rPr lang="en-US" sz="1600" dirty="0"/>
              <a:t>(“Virtue” is the preferred slogan of the Federalists, “Liberty” that of the anti-Federalists who populate the new Republican party. (This will later become the Democrats, and another Republican Party will be founded in the 1850s on a platform to limit slavery.)</a:t>
            </a:r>
          </a:p>
        </p:txBody>
      </p:sp>
    </p:spTree>
    <p:extLst>
      <p:ext uri="{BB962C8B-B14F-4D97-AF65-F5344CB8AC3E}">
        <p14:creationId xmlns:p14="http://schemas.microsoft.com/office/powerpoint/2010/main" val="5727775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8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742" y="0"/>
            <a:ext cx="24606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09_GIVE4_CH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9991" y="1137922"/>
            <a:ext cx="2898510" cy="487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10_GIVE4_CH08.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6626" y="0"/>
            <a:ext cx="31908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10486" y="142242"/>
            <a:ext cx="2124053" cy="403638"/>
          </a:xfrm>
          <a:prstGeom prst="rect">
            <a:avLst/>
          </a:prstGeom>
          <a:noFill/>
        </p:spPr>
        <p:txBody>
          <a:bodyPr wrap="none" lIns="79694" tIns="39847" rIns="79694" bIns="39847" rtlCol="0">
            <a:spAutoFit/>
          </a:bodyPr>
          <a:lstStyle/>
          <a:p>
            <a:r>
              <a:rPr lang="en-US" dirty="0" smtClean="0"/>
              <a:t>Liberty &amp; Women</a:t>
            </a:r>
            <a:endParaRPr lang="en-US" dirty="0"/>
          </a:p>
        </p:txBody>
      </p:sp>
    </p:spTree>
    <p:extLst>
      <p:ext uri="{BB962C8B-B14F-4D97-AF65-F5344CB8AC3E}">
        <p14:creationId xmlns:p14="http://schemas.microsoft.com/office/powerpoint/2010/main" val="3515676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4564" y="0"/>
            <a:ext cx="69294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127000" y="284480"/>
            <a:ext cx="2095500" cy="562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t>First charters</a:t>
            </a:r>
          </a:p>
          <a:p>
            <a:r>
              <a:rPr lang="en-US" sz="1800" dirty="0"/>
              <a:t>of new states:</a:t>
            </a:r>
          </a:p>
          <a:p>
            <a:r>
              <a:rPr lang="en-US" sz="1800" dirty="0"/>
              <a:t>Kentucky</a:t>
            </a:r>
          </a:p>
          <a:p>
            <a:r>
              <a:rPr lang="en-US" sz="1800" dirty="0"/>
              <a:t>Tennessee…</a:t>
            </a:r>
          </a:p>
          <a:p>
            <a:endParaRPr lang="en-US" sz="1800" dirty="0"/>
          </a:p>
          <a:p>
            <a:r>
              <a:rPr lang="en-US" sz="1800" dirty="0"/>
              <a:t>Northwest</a:t>
            </a:r>
          </a:p>
          <a:p>
            <a:r>
              <a:rPr lang="en-US" sz="1800" dirty="0"/>
              <a:t>Ordinance gives</a:t>
            </a:r>
            <a:br>
              <a:rPr lang="en-US" sz="1800" dirty="0"/>
            </a:br>
            <a:r>
              <a:rPr lang="en-US" sz="1800" dirty="0"/>
              <a:t>land grants to settlers in Ohio Valley and Great Lakes territory. </a:t>
            </a:r>
          </a:p>
          <a:p>
            <a:endParaRPr lang="en-US" sz="1800" dirty="0"/>
          </a:p>
          <a:p>
            <a:r>
              <a:rPr lang="en-US" sz="1800" dirty="0"/>
              <a:t>Slave revolution</a:t>
            </a:r>
          </a:p>
          <a:p>
            <a:r>
              <a:rPr lang="en-US" sz="1800" dirty="0"/>
              <a:t>in St. </a:t>
            </a:r>
            <a:r>
              <a:rPr lang="en-US" sz="1800" dirty="0" err="1"/>
              <a:t>Domingue</a:t>
            </a:r>
            <a:endParaRPr lang="en-US" sz="1800" dirty="0"/>
          </a:p>
          <a:p>
            <a:r>
              <a:rPr lang="en-US" sz="1800" dirty="0"/>
              <a:t>(Haiti) unsettles</a:t>
            </a:r>
          </a:p>
          <a:p>
            <a:r>
              <a:rPr lang="en-US" sz="1800" dirty="0"/>
              <a:t>Southern planters.</a:t>
            </a:r>
          </a:p>
          <a:p>
            <a:endParaRPr lang="en-US" sz="1800" dirty="0"/>
          </a:p>
          <a:p>
            <a:r>
              <a:rPr lang="en-US" sz="1800" dirty="0"/>
              <a:t>Washington DC is built and becomes capital in 1800.</a:t>
            </a:r>
          </a:p>
        </p:txBody>
      </p:sp>
    </p:spTree>
    <p:extLst>
      <p:ext uri="{BB962C8B-B14F-4D97-AF65-F5344CB8AC3E}">
        <p14:creationId xmlns:p14="http://schemas.microsoft.com/office/powerpoint/2010/main" val="41703567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descr="12_GIVE4_CH0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96385"/>
            <a:ext cx="4572000" cy="527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4" descr="13_GIVE4_CH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3751" y="694903"/>
            <a:ext cx="45402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762000" y="142241"/>
            <a:ext cx="9010272"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Federalists of Adams vs. Republicans (the later Democrats) of Jefferson</a:t>
            </a:r>
          </a:p>
        </p:txBody>
      </p:sp>
      <p:sp>
        <p:nvSpPr>
          <p:cNvPr id="23556" name="TextBox 6"/>
          <p:cNvSpPr txBox="1">
            <a:spLocks noChangeArrowheads="1"/>
          </p:cNvSpPr>
          <p:nvPr/>
        </p:nvSpPr>
        <p:spPr bwMode="auto">
          <a:xfrm>
            <a:off x="2349500" y="4682068"/>
            <a:ext cx="2032000" cy="137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Federalists were anti-French Revolution, Adams administra-tion passed Alien &amp; Sedition Acts during period of naval hostilities with revolutionary France in late 1790s.</a:t>
            </a:r>
          </a:p>
        </p:txBody>
      </p:sp>
      <p:sp>
        <p:nvSpPr>
          <p:cNvPr id="23557" name="TextBox 7"/>
          <p:cNvSpPr txBox="1">
            <a:spLocks noChangeArrowheads="1"/>
          </p:cNvSpPr>
          <p:nvPr/>
        </p:nvSpPr>
        <p:spPr bwMode="auto">
          <a:xfrm>
            <a:off x="6921500" y="4693921"/>
            <a:ext cx="2032000" cy="137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Republicans (party that became today’s Democrats) more relaxed about French, Jefferson as president will make 1803 deal with Napoleon for Louisiana territory, doubling U.S. area. </a:t>
            </a:r>
          </a:p>
        </p:txBody>
      </p:sp>
    </p:spTree>
    <p:extLst>
      <p:ext uri="{BB962C8B-B14F-4D97-AF65-F5344CB8AC3E}">
        <p14:creationId xmlns:p14="http://schemas.microsoft.com/office/powerpoint/2010/main" val="3191226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MAP08.01_GIVE4_CH0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0" y="852829"/>
            <a:ext cx="4191000" cy="529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4"/>
          <p:cNvSpPr txBox="1">
            <a:spLocks noChangeArrowheads="1"/>
          </p:cNvSpPr>
          <p:nvPr/>
        </p:nvSpPr>
        <p:spPr bwMode="auto">
          <a:xfrm>
            <a:off x="317500" y="125506"/>
            <a:ext cx="4000500" cy="72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dirty="0"/>
              <a:t>1800 – Close election thrown to House for decision in Jefferson’s favor, with Aaron Burr as Vice President.</a:t>
            </a:r>
          </a:p>
        </p:txBody>
      </p:sp>
      <p:pic>
        <p:nvPicPr>
          <p:cNvPr id="24579" name="Picture 1" descr="hamilton-burr_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2500" y="3944198"/>
            <a:ext cx="2582333" cy="217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2"/>
          <p:cNvSpPr txBox="1">
            <a:spLocks noChangeArrowheads="1"/>
          </p:cNvSpPr>
          <p:nvPr/>
        </p:nvSpPr>
        <p:spPr bwMode="auto">
          <a:xfrm>
            <a:off x="7366000" y="4382771"/>
            <a:ext cx="1714500" cy="137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i="1"/>
              <a:t>Memory culture: You can visit this exciting plaque in Weehawken, New Jersey! Make a day of it!</a:t>
            </a:r>
          </a:p>
        </p:txBody>
      </p:sp>
      <p:sp>
        <p:nvSpPr>
          <p:cNvPr id="24581" name="TextBox 3"/>
          <p:cNvSpPr txBox="1">
            <a:spLocks noChangeArrowheads="1"/>
          </p:cNvSpPr>
          <p:nvPr/>
        </p:nvSpPr>
        <p:spPr bwMode="auto">
          <a:xfrm>
            <a:off x="4889501" y="2549950"/>
            <a:ext cx="4124854" cy="11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i="1" dirty="0"/>
              <a:t>1804 – Sitting vice-president Burr shoots former treasury secretary Alexander Hamilton in a duel over Hamilton’s alleged insult to Burr’s honor. (Just in case you thought politics has never been as dirty as it is today!)</a:t>
            </a:r>
          </a:p>
        </p:txBody>
      </p:sp>
      <p:pic>
        <p:nvPicPr>
          <p:cNvPr id="24582" name="Picture 4" descr="Hamilton Burr.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48013" y="142241"/>
            <a:ext cx="3006989" cy="23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9121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14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31115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15_GIVE4_CH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4500" y="213361"/>
            <a:ext cx="4635500" cy="409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70502" y="4338320"/>
            <a:ext cx="2717271"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3810000" y="213360"/>
            <a:ext cx="63500" cy="5831840"/>
          </a:xfrm>
          <a:prstGeom prst="line">
            <a:avLst/>
          </a:prstGeom>
          <a:solidFill>
            <a:schemeClr val="accent1"/>
          </a:solidFill>
          <a:ln w="1016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400363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44991" y="0"/>
            <a:ext cx="689901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1"/>
          <p:cNvSpPr txBox="1">
            <a:spLocks noChangeArrowheads="1"/>
          </p:cNvSpPr>
          <p:nvPr/>
        </p:nvSpPr>
        <p:spPr bwMode="auto">
          <a:xfrm>
            <a:off x="190500" y="810473"/>
            <a:ext cx="2032000" cy="598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Jefferson negotiates Louisiana Purchase</a:t>
            </a:r>
          </a:p>
          <a:p>
            <a:r>
              <a:rPr lang="en-US"/>
              <a:t>from France/Spain</a:t>
            </a:r>
          </a:p>
          <a:p>
            <a:endParaRPr lang="en-US"/>
          </a:p>
          <a:p>
            <a:r>
              <a:rPr lang="en-US"/>
              <a:t>More states chartered: Ohio…</a:t>
            </a:r>
          </a:p>
          <a:p>
            <a:endParaRPr lang="en-US"/>
          </a:p>
          <a:p>
            <a:r>
              <a:rPr lang="en-US"/>
              <a:t>Spanish empire re- incorporates Florida</a:t>
            </a:r>
          </a:p>
          <a:p>
            <a:r>
              <a:rPr lang="en-US"/>
              <a:t>(barely).</a:t>
            </a:r>
          </a:p>
        </p:txBody>
      </p:sp>
    </p:spTree>
    <p:extLst>
      <p:ext uri="{BB962C8B-B14F-4D97-AF65-F5344CB8AC3E}">
        <p14:creationId xmlns:p14="http://schemas.microsoft.com/office/powerpoint/2010/main" val="19393988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MAP08.02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33500" y="-71120"/>
            <a:ext cx="6286500" cy="644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3001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16_GIVE4_CH08.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500" y="-142240"/>
            <a:ext cx="7081573"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p:cNvPicPr>
            <a:picLocks noChangeAspect="1"/>
          </p:cNvPicPr>
          <p:nvPr/>
        </p:nvPicPr>
        <p:blipFill>
          <a:blip r:embed="rId3" cstate="screen">
            <a:extLst>
              <a:ext uri="{28A0092B-C50C-407E-A947-70E740481C1C}">
                <a14:useLocalDpi xmlns:a14="http://schemas.microsoft.com/office/drawing/2010/main"/>
              </a:ext>
            </a:extLst>
          </a:blip>
          <a:srcRect t="12457"/>
          <a:stretch>
            <a:fillRect/>
          </a:stretch>
        </p:blipFill>
        <p:spPr bwMode="auto">
          <a:xfrm>
            <a:off x="6286500" y="4551681"/>
            <a:ext cx="2770188" cy="16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2158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5471" y="0"/>
            <a:ext cx="693472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06202"/>
            <a:ext cx="2374900" cy="5989798"/>
          </a:xfrm>
          <a:prstGeom prst="rect">
            <a:avLst/>
          </a:prstGeom>
          <a:noFill/>
        </p:spPr>
        <p:txBody>
          <a:bodyPr wrap="square" lIns="79708" tIns="39854" rIns="79708" bIns="39854" rtlCol="0">
            <a:spAutoFit/>
          </a:bodyPr>
          <a:lstStyle/>
          <a:p>
            <a:r>
              <a:rPr lang="en-US" sz="1600" dirty="0"/>
              <a:t>By 1776, colonial societies have undergone revolutionary change. All British taxation efforts fail due to the colonists’ resistance. “Patriot” has come to mean rebellious Americans rather than loyal British subjects. Britain has turned to force, imposing martial law in Massachusetts. Patriot leaders coordinate the colonies through “committees of correspondence” and meet as a Continental Congress in Philadelphia in 1774. Hostilities erupt between British forces and Patriot militias in Massachusetts and eventually throughout the colonies. The situation is ripe for independence…</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icture 1"/>
          <p:cNvSpPr>
            <a:spLocks noChangeAspect="1"/>
          </p:cNvSpPr>
          <p:nvPr/>
        </p:nvSpPr>
        <p:spPr bwMode="auto">
          <a:xfrm>
            <a:off x="2264833" y="0"/>
            <a:ext cx="694266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32770" name="TextBox 1"/>
          <p:cNvSpPr txBox="1">
            <a:spLocks noChangeArrowheads="1"/>
          </p:cNvSpPr>
          <p:nvPr/>
        </p:nvSpPr>
        <p:spPr bwMode="auto">
          <a:xfrm>
            <a:off x="63500" y="2"/>
            <a:ext cx="2222500" cy="538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500" dirty="0"/>
              <a:t>More states chartered: Mississippi, Alabama, Louisiana…</a:t>
            </a:r>
            <a:br>
              <a:rPr lang="en-US" sz="1500" dirty="0"/>
            </a:br>
            <a:r>
              <a:rPr lang="en-US" sz="1500" dirty="0"/>
              <a:t/>
            </a:r>
            <a:br>
              <a:rPr lang="en-US" sz="1500" dirty="0"/>
            </a:br>
            <a:r>
              <a:rPr lang="en-US" sz="1500" dirty="0"/>
              <a:t>“War of 1812” sparked by English embargo during Napoleonic wars. British/Canada </a:t>
            </a:r>
          </a:p>
          <a:p>
            <a:r>
              <a:rPr lang="en-US" sz="1500" dirty="0"/>
              <a:t>burn down DC, U.S. holds together. Large Indian uprising in northwest/west led by “the Prophet”(1815).</a:t>
            </a:r>
          </a:p>
          <a:p>
            <a:r>
              <a:rPr lang="en-US" sz="1500" dirty="0"/>
              <a:t/>
            </a:r>
            <a:br>
              <a:rPr lang="en-US" sz="1500" dirty="0"/>
            </a:br>
            <a:r>
              <a:rPr lang="en-US" sz="1500" dirty="0"/>
              <a:t>War hero Gen. Andrew Jackson leads capture of Florida, 1819-20 (a.k.a. First Seminole War).</a:t>
            </a:r>
          </a:p>
          <a:p>
            <a:endParaRPr lang="en-US" sz="1500" dirty="0"/>
          </a:p>
          <a:p>
            <a:r>
              <a:rPr lang="en-US" sz="1500" dirty="0"/>
              <a:t>Missouri Compromise</a:t>
            </a:r>
          </a:p>
          <a:p>
            <a:r>
              <a:rPr lang="en-US" sz="1500" dirty="0"/>
              <a:t>of 1820 sets line for future determination of slave or free state.</a:t>
            </a:r>
          </a:p>
        </p:txBody>
      </p:sp>
      <p:pic>
        <p:nvPicPr>
          <p:cNvPr id="32771"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4833" y="0"/>
            <a:ext cx="694266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4193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MAP08.03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2002" y="0"/>
            <a:ext cx="50217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2643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20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54292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21_GIVE4_CH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2751" y="0"/>
            <a:ext cx="36512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2906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22_GIVE4_CH08.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37002" y="995681"/>
            <a:ext cx="5000625" cy="460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descr="24_GIVE4_CH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 y="0"/>
            <a:ext cx="356658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667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MAP10.01_GIVE4_CH1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4855" y="0"/>
            <a:ext cx="857514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7207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2450" y="0"/>
            <a:ext cx="414205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8500" y="924560"/>
            <a:ext cx="4381500" cy="212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p:cNvSpPr txBox="1">
            <a:spLocks noChangeArrowheads="1"/>
          </p:cNvSpPr>
          <p:nvPr/>
        </p:nvSpPr>
        <p:spPr bwMode="auto">
          <a:xfrm>
            <a:off x="5016502" y="2995931"/>
            <a:ext cx="3618070" cy="29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President James Monroe (on an 1880 $100 bill)</a:t>
            </a:r>
          </a:p>
        </p:txBody>
      </p:sp>
      <p:sp>
        <p:nvSpPr>
          <p:cNvPr id="34822" name="TextBox 1"/>
          <p:cNvSpPr txBox="1">
            <a:spLocks noChangeArrowheads="1"/>
          </p:cNvSpPr>
          <p:nvPr/>
        </p:nvSpPr>
        <p:spPr bwMode="auto">
          <a:xfrm>
            <a:off x="4824574" y="71120"/>
            <a:ext cx="3869742" cy="8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Latin American Independence </a:t>
            </a:r>
          </a:p>
          <a:p>
            <a:pPr algn="ctr"/>
            <a:r>
              <a:rPr lang="en-US"/>
              <a:t>&amp; Monroe Doctrine</a:t>
            </a:r>
          </a:p>
        </p:txBody>
      </p:sp>
    </p:spTree>
    <p:extLst>
      <p:ext uri="{BB962C8B-B14F-4D97-AF65-F5344CB8AC3E}">
        <p14:creationId xmlns:p14="http://schemas.microsoft.com/office/powerpoint/2010/main" val="6701087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CO_GIVE4_CH0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55600"/>
            <a:ext cx="9144000" cy="61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4"/>
          <p:cNvSpPr txBox="1">
            <a:spLocks noChangeArrowheads="1"/>
          </p:cNvSpPr>
          <p:nvPr/>
        </p:nvSpPr>
        <p:spPr bwMode="auto">
          <a:xfrm>
            <a:off x="0" y="71121"/>
            <a:ext cx="9236947" cy="38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t>One U.S. market, (relatively) strong government, infrastructure –&gt; economic revolution.</a:t>
            </a:r>
          </a:p>
        </p:txBody>
      </p:sp>
    </p:spTree>
    <p:extLst>
      <p:ext uri="{BB962C8B-B14F-4D97-AF65-F5344CB8AC3E}">
        <p14:creationId xmlns:p14="http://schemas.microsoft.com/office/powerpoint/2010/main" val="29902779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icture 4" descr="03_GIVE4_CH09.jpg"/>
          <p:cNvSpPr>
            <a:spLocks noChangeAspect="1"/>
          </p:cNvSpPr>
          <p:nvPr/>
        </p:nvSpPr>
        <p:spPr bwMode="auto">
          <a:xfrm>
            <a:off x="-25135" y="1778000"/>
            <a:ext cx="9097699" cy="412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36866" name="TextBox 5"/>
          <p:cNvSpPr txBox="1">
            <a:spLocks noChangeArrowheads="1"/>
          </p:cNvSpPr>
          <p:nvPr/>
        </p:nvSpPr>
        <p:spPr bwMode="auto">
          <a:xfrm>
            <a:off x="88637" y="426721"/>
            <a:ext cx="8928364" cy="63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a:t>Erie Canal (1824) links New York to Great Lakes, allows large part of developing nation </a:t>
            </a:r>
          </a:p>
          <a:p>
            <a:pPr algn="ctr"/>
            <a:r>
              <a:rPr lang="en-US" sz="1800"/>
              <a:t>access to sea and markets abroad, turns NYC into huge port and commercial center…</a:t>
            </a:r>
          </a:p>
        </p:txBody>
      </p:sp>
      <p:pic>
        <p:nvPicPr>
          <p:cNvPr id="36867" name="Picture 1" descr="03_GIVE4_CH09.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6355" y="1351282"/>
            <a:ext cx="6098646" cy="370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07_GIVE4_CH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351280"/>
            <a:ext cx="4352396" cy="369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p:cNvSpPr txBox="1">
            <a:spLocks noChangeArrowheads="1"/>
          </p:cNvSpPr>
          <p:nvPr/>
        </p:nvSpPr>
        <p:spPr bwMode="auto">
          <a:xfrm>
            <a:off x="6254388" y="5113233"/>
            <a:ext cx="1409634" cy="72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New York</a:t>
            </a:r>
            <a:br>
              <a:rPr lang="en-US"/>
            </a:br>
            <a:r>
              <a:rPr lang="en-US" sz="1800"/>
              <a:t>(1849 litho)</a:t>
            </a:r>
          </a:p>
        </p:txBody>
      </p:sp>
      <p:sp>
        <p:nvSpPr>
          <p:cNvPr id="36870" name="TextBox 6"/>
          <p:cNvSpPr txBox="1">
            <a:spLocks noChangeArrowheads="1"/>
          </p:cNvSpPr>
          <p:nvPr/>
        </p:nvSpPr>
        <p:spPr bwMode="auto">
          <a:xfrm>
            <a:off x="1132867" y="5113233"/>
            <a:ext cx="1590573" cy="72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Cincinnati</a:t>
            </a:r>
            <a:br>
              <a:rPr lang="en-US"/>
            </a:br>
            <a:r>
              <a:rPr lang="en-US" sz="1800"/>
              <a:t>(1835 painting)</a:t>
            </a:r>
          </a:p>
        </p:txBody>
      </p:sp>
    </p:spTree>
    <p:extLst>
      <p:ext uri="{BB962C8B-B14F-4D97-AF65-F5344CB8AC3E}">
        <p14:creationId xmlns:p14="http://schemas.microsoft.com/office/powerpoint/2010/main" val="18173752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04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2293" y="0"/>
            <a:ext cx="901170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287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MAP09.01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08501" y="355600"/>
            <a:ext cx="465799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MAP09.02_GIVE4_CH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99" y="0"/>
            <a:ext cx="4663281"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7483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781845" y="1"/>
            <a:ext cx="2050012" cy="44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1776: February</a:t>
            </a:r>
          </a:p>
        </p:txBody>
      </p:sp>
      <p:sp>
        <p:nvSpPr>
          <p:cNvPr id="16386" name="TextBox 2"/>
          <p:cNvSpPr txBox="1">
            <a:spLocks noChangeArrowheads="1"/>
          </p:cNvSpPr>
          <p:nvPr/>
        </p:nvSpPr>
        <p:spPr bwMode="auto">
          <a:xfrm>
            <a:off x="775229" y="426721"/>
            <a:ext cx="3626115" cy="562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dirty="0"/>
              <a:t>Thomas Paine </a:t>
            </a:r>
          </a:p>
          <a:p>
            <a:r>
              <a:rPr lang="en-US" sz="1200" b="1" dirty="0"/>
              <a:t>COMMON SENSE. ON THE ORIGIN AND DESIGN OF GOVERNMENT IN GENERAL, WITH CONCISE REMARKS ON THE ENGLISH CONSTITUTION.</a:t>
            </a:r>
            <a:r>
              <a:rPr lang="en-US" sz="1200" dirty="0"/>
              <a:t> </a:t>
            </a:r>
          </a:p>
          <a:p>
            <a:r>
              <a:rPr lang="en-US" sz="1200" dirty="0"/>
              <a:t>SOME writers have so confounded society with government, as to leave little or no distinction between them; whereas they are not only different, but have different origins. Society is produced by our wants, and government by our wickedness; the former promotes our happiness positively by uniting our affections, the latter negatively by restraining our vices. The one encourages intercourse, the other creates distinctions. The first is a patron, the last a punisher. Society in every state is a blessing, but Government, even in its best state, is but a necessary evil; in its worst state an intolerable one: for when we suffer, or are exposed to the same miseries by a Government, which we might expect in a country without Government, our calamity is heightened by reflecting that we furnish the means by which we suffer.. Govern- </a:t>
            </a:r>
            <a:r>
              <a:rPr lang="en-US" sz="1200" dirty="0" err="1"/>
              <a:t>ment</a:t>
            </a:r>
            <a:r>
              <a:rPr lang="en-US" sz="1200" dirty="0"/>
              <a:t>, like dress, is the badge of lost innocence; the palaces of kings are built upon the ruins of the bowers of paradise. For were the impulses of conscience clear, uniform and irresistibly obeyed, man would need no other law-giver; but that nor being the case, he finds it necessary to surrender up a part of his prop- </a:t>
            </a:r>
            <a:r>
              <a:rPr lang="en-US" sz="1200" dirty="0" err="1"/>
              <a:t>erty</a:t>
            </a:r>
            <a:r>
              <a:rPr lang="en-US" sz="1200" dirty="0"/>
              <a:t> to furnish means for the protection of the rest; and this he is induced to do by the same prudence which in every other case ad- vises him, out of two evils to choose the least.</a:t>
            </a:r>
          </a:p>
        </p:txBody>
      </p:sp>
      <p:pic>
        <p:nvPicPr>
          <p:cNvPr id="1638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729" y="213360"/>
            <a:ext cx="1985698" cy="270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36229" y="2204720"/>
            <a:ext cx="2272771" cy="398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MAP09.04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395" y="114090"/>
            <a:ext cx="4733396" cy="564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MAP09.06_GIVE4_CH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6471" y="1493520"/>
            <a:ext cx="4250531" cy="483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62501" y="355600"/>
            <a:ext cx="4027310" cy="1373134"/>
          </a:xfrm>
          <a:prstGeom prst="rect">
            <a:avLst/>
          </a:prstGeom>
          <a:noFill/>
        </p:spPr>
        <p:txBody>
          <a:bodyPr wrap="square" lIns="79694" tIns="39847" rIns="79694" bIns="39847" rtlCol="0">
            <a:spAutoFit/>
          </a:bodyPr>
          <a:lstStyle/>
          <a:p>
            <a:r>
              <a:rPr lang="en-US" dirty="0" smtClean="0"/>
              <a:t>First industrial revolution is powered by cotton from the South supplied to textile mills in the North.</a:t>
            </a:r>
            <a:endParaRPr lang="en-US" dirty="0"/>
          </a:p>
        </p:txBody>
      </p:sp>
    </p:spTree>
    <p:extLst>
      <p:ext uri="{BB962C8B-B14F-4D97-AF65-F5344CB8AC3E}">
        <p14:creationId xmlns:p14="http://schemas.microsoft.com/office/powerpoint/2010/main" val="31298146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1"/>
          <p:cNvSpPr txBox="1">
            <a:spLocks noChangeArrowheads="1"/>
          </p:cNvSpPr>
          <p:nvPr/>
        </p:nvSpPr>
        <p:spPr bwMode="auto">
          <a:xfrm>
            <a:off x="1206502" y="142241"/>
            <a:ext cx="7982647"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First phase of industrial revolution in U.S. (from around 1820s)</a:t>
            </a:r>
          </a:p>
        </p:txBody>
      </p:sp>
      <p:pic>
        <p:nvPicPr>
          <p:cNvPr id="39938" name="Picture 2" descr="08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4460" y="568960"/>
            <a:ext cx="2577041"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09_GIVE4_CH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2346961"/>
            <a:ext cx="4865688" cy="39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0" y="1066801"/>
            <a:ext cx="2349500" cy="137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4970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descr="10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 y="0"/>
            <a:ext cx="3878791"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11_GIVE4_CH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81501" y="0"/>
            <a:ext cx="4471459"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2244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13_GIVE4_CH09.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1554" y="2975189"/>
            <a:ext cx="5193771"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1" descr="12_GIVE4_CH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0" y="1"/>
            <a:ext cx="3556000" cy="637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0" y="1209040"/>
            <a:ext cx="2794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37000" y="493674"/>
            <a:ext cx="4931728" cy="726803"/>
          </a:xfrm>
          <a:prstGeom prst="rect">
            <a:avLst/>
          </a:prstGeom>
          <a:noFill/>
        </p:spPr>
        <p:txBody>
          <a:bodyPr wrap="square" lIns="79694" tIns="39847" rIns="79694" bIns="39847" rtlCol="0">
            <a:spAutoFit/>
          </a:bodyPr>
          <a:lstStyle/>
          <a:p>
            <a:r>
              <a:rPr lang="en-US" dirty="0"/>
              <a:t>F</a:t>
            </a:r>
            <a:r>
              <a:rPr lang="en-US" dirty="0" smtClean="0"/>
              <a:t>irst industrial workers in the U.S. are women.</a:t>
            </a:r>
            <a:endParaRPr lang="en-US" dirty="0"/>
          </a:p>
        </p:txBody>
      </p:sp>
    </p:spTree>
    <p:extLst>
      <p:ext uri="{BB962C8B-B14F-4D97-AF65-F5344CB8AC3E}">
        <p14:creationId xmlns:p14="http://schemas.microsoft.com/office/powerpoint/2010/main" val="36351537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05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893447"/>
            <a:ext cx="9044781" cy="429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4"/>
          <p:cNvSpPr txBox="1">
            <a:spLocks noChangeArrowheads="1"/>
          </p:cNvSpPr>
          <p:nvPr/>
        </p:nvSpPr>
        <p:spPr bwMode="auto">
          <a:xfrm>
            <a:off x="190501" y="493396"/>
            <a:ext cx="3767701"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Meanwhile, on the frontier…</a:t>
            </a:r>
          </a:p>
        </p:txBody>
      </p:sp>
    </p:spTree>
    <p:extLst>
      <p:ext uri="{BB962C8B-B14F-4D97-AF65-F5344CB8AC3E}">
        <p14:creationId xmlns:p14="http://schemas.microsoft.com/office/powerpoint/2010/main" val="19897818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14_GIVE4_CH0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17" y="853440"/>
            <a:ext cx="9064625" cy="490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2"/>
          <p:cNvSpPr txBox="1">
            <a:spLocks noChangeArrowheads="1"/>
          </p:cNvSpPr>
          <p:nvPr/>
        </p:nvSpPr>
        <p:spPr bwMode="auto">
          <a:xfrm>
            <a:off x="4373564" y="355601"/>
            <a:ext cx="4263630"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…or is the Prairie more like this?</a:t>
            </a:r>
          </a:p>
        </p:txBody>
      </p:sp>
    </p:spTree>
    <p:extLst>
      <p:ext uri="{BB962C8B-B14F-4D97-AF65-F5344CB8AC3E}">
        <p14:creationId xmlns:p14="http://schemas.microsoft.com/office/powerpoint/2010/main" val="290153565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05_GIVE4_CH1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499" y="0"/>
            <a:ext cx="6823604" cy="61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4"/>
          <p:cNvSpPr txBox="1">
            <a:spLocks noChangeArrowheads="1"/>
          </p:cNvSpPr>
          <p:nvPr/>
        </p:nvSpPr>
        <p:spPr bwMode="auto">
          <a:xfrm>
            <a:off x="6705866" y="4262756"/>
            <a:ext cx="1682395" cy="44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Or like this?</a:t>
            </a:r>
          </a:p>
        </p:txBody>
      </p:sp>
      <p:pic>
        <p:nvPicPr>
          <p:cNvPr id="5529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40501" y="4692441"/>
            <a:ext cx="2625990" cy="151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64009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FIG09.01_GIVE4_CH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2" y="2987040"/>
            <a:ext cx="2362729"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2" descr="TAB09.02_GIVE4_CH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33106" y="71120"/>
            <a:ext cx="2522802" cy="32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descr="TAB09.01_GIVE4_CH0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500" y="1177927"/>
            <a:ext cx="4572000" cy="380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42736" y="426722"/>
            <a:ext cx="5276941" cy="403638"/>
          </a:xfrm>
          <a:prstGeom prst="rect">
            <a:avLst/>
          </a:prstGeom>
          <a:noFill/>
        </p:spPr>
        <p:txBody>
          <a:bodyPr wrap="none" lIns="79694" tIns="39847" rIns="79694" bIns="39847" rtlCol="0">
            <a:spAutoFit/>
          </a:bodyPr>
          <a:lstStyle/>
          <a:p>
            <a:r>
              <a:rPr lang="en-US" dirty="0" smtClean="0"/>
              <a:t>Population growth &amp; new wave of immigration</a:t>
            </a:r>
            <a:endParaRPr lang="en-US" dirty="0"/>
          </a:p>
        </p:txBody>
      </p:sp>
    </p:spTree>
    <p:extLst>
      <p:ext uri="{BB962C8B-B14F-4D97-AF65-F5344CB8AC3E}">
        <p14:creationId xmlns:p14="http://schemas.microsoft.com/office/powerpoint/2010/main" val="2915275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icture 1"/>
          <p:cNvSpPr>
            <a:spLocks noChangeAspect="1"/>
          </p:cNvSpPr>
          <p:nvPr/>
        </p:nvSpPr>
        <p:spPr bwMode="auto">
          <a:xfrm>
            <a:off x="508000" y="1059393"/>
            <a:ext cx="81280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47106" name="TextBox 1"/>
          <p:cNvSpPr txBox="1">
            <a:spLocks noChangeArrowheads="1"/>
          </p:cNvSpPr>
          <p:nvPr/>
        </p:nvSpPr>
        <p:spPr bwMode="auto">
          <a:xfrm>
            <a:off x="0" y="142240"/>
            <a:ext cx="9080500" cy="11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Jackson presidency (1828-36) is associated with democratic revolution – massive political participation among white men – also expansion of slavery and harsh times for Indians.</a:t>
            </a:r>
          </a:p>
        </p:txBody>
      </p:sp>
      <p:pic>
        <p:nvPicPr>
          <p:cNvPr id="47107" name="Picture 1" descr="jackson 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1901"/>
            <a:ext cx="812800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3010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MAP10.03_GIVE4_CH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09041"/>
            <a:ext cx="4318000" cy="509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4" descr="MAP10.04_GIVE4_CH1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3522" y="1209040"/>
            <a:ext cx="4706938"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6"/>
          <p:cNvSpPr txBox="1">
            <a:spLocks noChangeArrowheads="1"/>
          </p:cNvSpPr>
          <p:nvPr/>
        </p:nvSpPr>
        <p:spPr bwMode="auto">
          <a:xfrm>
            <a:off x="76731" y="260775"/>
            <a:ext cx="9003771" cy="91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a:t>Jackson lost the 1824 election to J.Q. Adams through the Electoral College. </a:t>
            </a:r>
          </a:p>
          <a:p>
            <a:pPr algn="ctr"/>
            <a:r>
              <a:rPr lang="en-US" sz="1800"/>
              <a:t>Four years later, voter participation rose by almost 400% and a new party system followed in 1830s. Jefferson’s “Republicans” became the Democrats vs. the more business-oriented Whigs.</a:t>
            </a:r>
          </a:p>
        </p:txBody>
      </p:sp>
    </p:spTree>
    <p:extLst>
      <p:ext uri="{BB962C8B-B14F-4D97-AF65-F5344CB8AC3E}">
        <p14:creationId xmlns:p14="http://schemas.microsoft.com/office/powerpoint/2010/main" val="39006514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17500" y="-48895"/>
            <a:ext cx="5461000" cy="598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708" tIns="39854" rIns="79708" bIns="39854">
            <a:spAutoFit/>
          </a:bodyPr>
          <a:lstStyle/>
          <a:p>
            <a:r>
              <a:rPr lang="en-US" sz="1200" b="1"/>
              <a:t>The Declaration of Independence</a:t>
            </a:r>
            <a:endParaRPr lang="en-US" sz="1200"/>
          </a:p>
          <a:p>
            <a:r>
              <a:rPr lang="en-US" sz="1200"/>
              <a:t>IN CONGRESS, July 4, 1776.</a:t>
            </a:r>
          </a:p>
          <a:p>
            <a:r>
              <a:rPr lang="en-US" sz="1200"/>
              <a:t> </a:t>
            </a:r>
          </a:p>
          <a:p>
            <a:r>
              <a:rPr lang="en-US" sz="1200"/>
              <a:t>The unanimous Declaration of the thirteen united States of America,</a:t>
            </a:r>
          </a:p>
          <a:p>
            <a:r>
              <a:rPr lang="en-US" sz="1200"/>
              <a:t> </a:t>
            </a:r>
          </a:p>
          <a:p>
            <a:r>
              <a:rPr lang="en-US" sz="1200"/>
              <a:t>When in the Course of human events, it becomes necessary for one people to dissolve the political bands which have connected them with another, and to assume among the powers of the earth, the separate and equal station to which the Laws of Nature and of Nature's God entitle them, a decent respect to the opinions of mankind requires that they should declare the causes which impel them to the separation.</a:t>
            </a:r>
          </a:p>
          <a:p>
            <a:r>
              <a:rPr lang="en-US" sz="1200"/>
              <a:t> </a:t>
            </a:r>
          </a:p>
          <a:p>
            <a:r>
              <a:rPr lang="en-US" sz="1200"/>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ofs to them shall seem most likely to effect their Safety and Happiness. </a:t>
            </a:r>
          </a:p>
          <a:p>
            <a:r>
              <a:rPr lang="en-US" sz="1200"/>
              <a:t/>
            </a:r>
            <a:br>
              <a:rPr lang="en-US" sz="1200"/>
            </a:br>
            <a:r>
              <a:rPr lang="en-US" sz="1200"/>
              <a:t>Prudence, indeed, will dictate that Governments long established should not be changed for light and transient causes; and accordingly all experience hath shewn these ends, it is the Right of the People to alter or to abolish it, and to institute new Government, laying its foundation on such principles and organizing its powers in such form, a, that mankind are more disposed to suffer, while evils are sufferable, than to right themselves by abolishing the forms to which they are accustomed. But when a long train of abuses and usurpations, pursuing invariably the same Object evinces a design to reduce them under absolute Despotism, it is their right, it is their duty, to throw off such Government, and to provide new Guards for their future security.--Such has been the patient sufferance of these Colonies; and such is now the necessity which constrains them to alter their former Systems of Government. The history of the present King of Great Britain is a history of repeated injuries and usurpations, all having in direct object the establishment of an absolute Tyranny over these States. To prove this, let Facts be submitted to a candid world.</a:t>
            </a:r>
          </a:p>
        </p:txBody>
      </p:sp>
      <p:pic>
        <p:nvPicPr>
          <p:cNvPr id="1741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84095" y="640080"/>
            <a:ext cx="2170906" cy="27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6540500" y="213361"/>
            <a:ext cx="1452041" cy="44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1776: July</a:t>
            </a:r>
          </a:p>
        </p:txBody>
      </p:sp>
      <p:pic>
        <p:nvPicPr>
          <p:cNvPr id="1741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3000" y="3556000"/>
            <a:ext cx="2129896" cy="24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icture 1"/>
          <p:cNvSpPr>
            <a:spLocks noChangeAspect="1"/>
          </p:cNvSpPr>
          <p:nvPr/>
        </p:nvSpPr>
        <p:spPr bwMode="auto">
          <a:xfrm>
            <a:off x="2025386" y="0"/>
            <a:ext cx="6991614"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lstStyle/>
          <a:p>
            <a:endParaRPr lang="en-US"/>
          </a:p>
        </p:txBody>
      </p:sp>
      <p:sp>
        <p:nvSpPr>
          <p:cNvPr id="49154" name="TextBox 1"/>
          <p:cNvSpPr txBox="1">
            <a:spLocks noChangeArrowheads="1"/>
          </p:cNvSpPr>
          <p:nvPr/>
        </p:nvSpPr>
        <p:spPr bwMode="auto">
          <a:xfrm>
            <a:off x="133617" y="142242"/>
            <a:ext cx="1961885" cy="58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694" tIns="39847" rIns="79694" bIns="3984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Under Jackson presidency (1828-1836), Indian Removal acts (1830-31) forced relocation of Cherokee and other tribes to Oklahoma (“Trail of Tears”)</a:t>
            </a:r>
          </a:p>
          <a:p>
            <a:endParaRPr lang="en-US" sz="1800"/>
          </a:p>
          <a:p>
            <a:r>
              <a:rPr lang="en-US" sz="1800"/>
              <a:t>Many more states chartered…</a:t>
            </a:r>
          </a:p>
          <a:p>
            <a:endParaRPr lang="en-US" sz="1800"/>
          </a:p>
          <a:p>
            <a:r>
              <a:rPr lang="en-US" sz="1800"/>
              <a:t>White settlers in Texas (some with slaves) declare independent Republic, win battles with Mexico, agitate for union with U.S.</a:t>
            </a:r>
          </a:p>
        </p:txBody>
      </p:sp>
      <p:pic>
        <p:nvPicPr>
          <p:cNvPr id="4915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52386" y="0"/>
            <a:ext cx="6991614"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69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73563" y="2773680"/>
            <a:ext cx="3505729" cy="29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4318000" y="5689600"/>
            <a:ext cx="4123596" cy="51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Betsy Ross making flag, one of a long series by painter </a:t>
            </a:r>
          </a:p>
          <a:p>
            <a:r>
              <a:rPr lang="en-US" sz="1400"/>
              <a:t>Henry Mosler, 1870s</a:t>
            </a:r>
          </a:p>
        </p:txBody>
      </p:sp>
      <p:pic>
        <p:nvPicPr>
          <p:cNvPr id="18435" name="Picture 3" descr="John Trumbull 1823 Declaration Paint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824" y="1849120"/>
            <a:ext cx="3909218" cy="2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p:cNvSpPr txBox="1">
            <a:spLocks noChangeArrowheads="1"/>
          </p:cNvSpPr>
          <p:nvPr/>
        </p:nvSpPr>
        <p:spPr bwMode="auto">
          <a:xfrm>
            <a:off x="800365" y="1280160"/>
            <a:ext cx="2438752" cy="51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“Declaration of Independence,” </a:t>
            </a:r>
            <a:br>
              <a:rPr lang="en-US" sz="1400"/>
            </a:br>
            <a:r>
              <a:rPr lang="en-US" sz="1400"/>
              <a:t>painter: John Trumbull, 1823</a:t>
            </a:r>
          </a:p>
        </p:txBody>
      </p:sp>
      <p:pic>
        <p:nvPicPr>
          <p:cNvPr id="18437"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83136" y="426720"/>
            <a:ext cx="207036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6"/>
          <p:cNvSpPr txBox="1">
            <a:spLocks noChangeArrowheads="1"/>
          </p:cNvSpPr>
          <p:nvPr/>
        </p:nvSpPr>
        <p:spPr bwMode="auto">
          <a:xfrm>
            <a:off x="4878917" y="718609"/>
            <a:ext cx="2144226" cy="72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“Yankee Doodle” or </a:t>
            </a:r>
            <a:br>
              <a:rPr lang="en-US" sz="1400"/>
            </a:br>
            <a:r>
              <a:rPr lang="en-US" sz="1400"/>
              <a:t>“Spirit of </a:t>
            </a:r>
            <a:r>
              <a:rPr lang="fr-FR" sz="1400"/>
              <a:t>’</a:t>
            </a:r>
            <a:r>
              <a:rPr lang="en-US" altLang="ja-JP" sz="1400"/>
              <a:t>76</a:t>
            </a:r>
            <a:r>
              <a:rPr lang="en-US" sz="1400"/>
              <a:t>”</a:t>
            </a:r>
            <a:r>
              <a:rPr lang="en-US" altLang="ja-JP" sz="1400"/>
              <a:t> by</a:t>
            </a:r>
            <a:br>
              <a:rPr lang="en-US" altLang="ja-JP" sz="1400"/>
            </a:br>
            <a:r>
              <a:rPr lang="en-US" altLang="ja-JP" sz="1400"/>
              <a:t>Archibald Willard, 1876 </a:t>
            </a:r>
            <a:r>
              <a:rPr lang="en-US" altLang="ja-JP" sz="1400">
                <a:sym typeface="Wingdings" charset="0"/>
              </a:rPr>
              <a:t></a:t>
            </a:r>
            <a:endParaRPr lang="en-US" sz="1400"/>
          </a:p>
        </p:txBody>
      </p:sp>
      <p:sp>
        <p:nvSpPr>
          <p:cNvPr id="18439" name="TextBox 1"/>
          <p:cNvSpPr txBox="1">
            <a:spLocks noChangeArrowheads="1"/>
          </p:cNvSpPr>
          <p:nvPr/>
        </p:nvSpPr>
        <p:spPr bwMode="auto">
          <a:xfrm>
            <a:off x="127000" y="142240"/>
            <a:ext cx="5178572" cy="71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708" tIns="39854" rIns="79708" bIns="39854">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1776 and </a:t>
            </a:r>
            <a:r>
              <a:rPr lang="en-US" dirty="0"/>
              <a:t>m</a:t>
            </a:r>
            <a:r>
              <a:rPr lang="en-US" dirty="0" smtClean="0"/>
              <a:t>emory </a:t>
            </a:r>
            <a:r>
              <a:rPr lang="en-US" dirty="0"/>
              <a:t>c</a:t>
            </a:r>
            <a:r>
              <a:rPr lang="en-US" dirty="0" smtClean="0"/>
              <a:t>ulture </a:t>
            </a:r>
            <a:r>
              <a:rPr lang="en-US" dirty="0"/>
              <a:t>through 1800s</a:t>
            </a:r>
          </a:p>
          <a:p>
            <a:r>
              <a:rPr lang="en-US" sz="1700" dirty="0"/>
              <a:t>(…and a bit of teaching about gender roles?)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38574"/>
            <a:ext cx="9144000" cy="550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0593" y="0"/>
            <a:ext cx="693340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76224"/>
            <a:ext cx="2209800" cy="5743576"/>
          </a:xfrm>
          <a:prstGeom prst="rect">
            <a:avLst/>
          </a:prstGeom>
          <a:noFill/>
        </p:spPr>
        <p:txBody>
          <a:bodyPr wrap="square" lIns="79708" tIns="39854" rIns="79708" bIns="39854" rtlCol="0">
            <a:spAutoFit/>
          </a:bodyPr>
          <a:lstStyle/>
          <a:p>
            <a:r>
              <a:rPr lang="en-US" sz="1600" dirty="0" smtClean="0"/>
              <a:t>After initial losses and many retreats – and the capture of New York and Philadelphia by the British – the rag-tag Continental Army wins an important battle at Saratoga (1778). This encourages the French crown to go all-in for the Americans. With French support, the Patriots are able to win a decisive victory at Yorktown when the war moves to the South. The Treaty of Paris (1783) establishes the United States up to the Mississippi River. 80,000 Loyalists flee to elsewhere in the British Empire, many to Canada. </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5167" y="0"/>
            <a:ext cx="370416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18000" y="284480"/>
            <a:ext cx="4423833" cy="385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1762" y="4196081"/>
            <a:ext cx="4935738" cy="1911757"/>
          </a:xfrm>
          <a:prstGeom prst="rect">
            <a:avLst/>
          </a:prstGeom>
          <a:noFill/>
        </p:spPr>
        <p:txBody>
          <a:bodyPr wrap="square" lIns="79708" tIns="39854" rIns="79708" bIns="39854" rtlCol="0">
            <a:spAutoFit/>
          </a:bodyPr>
          <a:lstStyle/>
          <a:p>
            <a:r>
              <a:rPr lang="en-US" sz="1700" dirty="0"/>
              <a:t>Depiction of “Shay’s Rebellion” in Massachusetts,</a:t>
            </a:r>
          </a:p>
          <a:p>
            <a:r>
              <a:rPr lang="en-US" sz="1700" dirty="0"/>
              <a:t>1787: Impoverished farmers and war veterans demanding back pay and debt relief seize courthouses and burn debt records. For the Federalists who are convening to discuss constitutional changes, this highlights the weakness of the Articles of Confederation.</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_1776-1865_0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_1776-1865_01.potx</Template>
  <TotalTime>1514</TotalTime>
  <Words>2159</Words>
  <Application>Microsoft Macintosh PowerPoint</Application>
  <PresentationFormat>Custom</PresentationFormat>
  <Paragraphs>169</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_1776-1865_01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閰]櫤逄掘뿿_xd8c0_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dc:creator>
  <cp:lastModifiedBy>Herbert Schnarrenberger</cp:lastModifiedBy>
  <cp:revision>99</cp:revision>
  <cp:lastPrinted>2016-03-08T05:26:58Z</cp:lastPrinted>
  <dcterms:created xsi:type="dcterms:W3CDTF">2008-05-26T21:01:21Z</dcterms:created>
  <dcterms:modified xsi:type="dcterms:W3CDTF">2017-11-27T23:47:20Z</dcterms:modified>
</cp:coreProperties>
</file>