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90" r:id="rId2"/>
    <p:sldId id="286" r:id="rId3"/>
    <p:sldId id="287" r:id="rId4"/>
    <p:sldId id="288" r:id="rId5"/>
    <p:sldId id="256" r:id="rId6"/>
    <p:sldId id="289" r:id="rId7"/>
    <p:sldId id="281" r:id="rId8"/>
    <p:sldId id="282" r:id="rId9"/>
    <p:sldId id="283" r:id="rId10"/>
    <p:sldId id="284" r:id="rId11"/>
    <p:sldId id="296" r:id="rId12"/>
    <p:sldId id="285" r:id="rId13"/>
    <p:sldId id="261" r:id="rId14"/>
    <p:sldId id="262" r:id="rId15"/>
    <p:sldId id="279" r:id="rId16"/>
    <p:sldId id="266" r:id="rId17"/>
    <p:sldId id="267" r:id="rId18"/>
    <p:sldId id="277" r:id="rId19"/>
    <p:sldId id="268" r:id="rId20"/>
    <p:sldId id="269" r:id="rId21"/>
    <p:sldId id="270" r:id="rId22"/>
    <p:sldId id="271" r:id="rId23"/>
    <p:sldId id="272" r:id="rId24"/>
    <p:sldId id="273" r:id="rId25"/>
    <p:sldId id="274" r:id="rId26"/>
    <p:sldId id="275" r:id="rId27"/>
    <p:sldId id="276" r:id="rId28"/>
    <p:sldId id="278" r:id="rId29"/>
    <p:sldId id="291" r:id="rId30"/>
    <p:sldId id="295" r:id="rId31"/>
    <p:sldId id="305" r:id="rId32"/>
    <p:sldId id="306" r:id="rId33"/>
    <p:sldId id="293" r:id="rId34"/>
    <p:sldId id="307" r:id="rId35"/>
    <p:sldId id="299" r:id="rId36"/>
    <p:sldId id="300" r:id="rId37"/>
    <p:sldId id="301" r:id="rId38"/>
    <p:sldId id="311" r:id="rId39"/>
    <p:sldId id="312" r:id="rId40"/>
    <p:sldId id="314" r:id="rId41"/>
    <p:sldId id="298" r:id="rId42"/>
    <p:sldId id="308" r:id="rId43"/>
    <p:sldId id="297" r:id="rId44"/>
    <p:sldId id="309" r:id="rId45"/>
    <p:sldId id="302" r:id="rId46"/>
    <p:sldId id="304" r:id="rId47"/>
    <p:sldId id="315" r:id="rId48"/>
    <p:sldId id="316" r:id="rId49"/>
    <p:sldId id="317" r:id="rId50"/>
    <p:sldId id="318" r:id="rId51"/>
    <p:sldId id="319" r:id="rId52"/>
    <p:sldId id="320" r:id="rId53"/>
    <p:sldId id="321" r:id="rId54"/>
    <p:sldId id="322" r:id="rId5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54" autoAdjust="0"/>
    <p:restoredTop sz="99829" autoAdjust="0"/>
  </p:normalViewPr>
  <p:slideViewPr>
    <p:cSldViewPr snapToGrid="0" snapToObjects="1">
      <p:cViewPr>
        <p:scale>
          <a:sx n="95" d="100"/>
          <a:sy n="95" d="100"/>
        </p:scale>
        <p:origin x="-1400"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BE7F33-F9DD-4A4A-8940-CE61F61E937E}" type="datetimeFigureOut">
              <a:t>11/27/17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1F4546-55C4-6A49-849D-6692C2DD7234}" type="slidenum">
              <a:t>‹#›</a:t>
            </a:fld>
            <a:endParaRPr lang="en-US"/>
          </a:p>
        </p:txBody>
      </p:sp>
    </p:spTree>
    <p:extLst>
      <p:ext uri="{BB962C8B-B14F-4D97-AF65-F5344CB8AC3E}">
        <p14:creationId xmlns:p14="http://schemas.microsoft.com/office/powerpoint/2010/main" val="40066563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7C929CBA-8D2D-704A-921B-A008A218A28C}" type="slidenum">
              <a:rPr lang="en-US"/>
              <a:pPr/>
              <a:t>11</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9B202BB-F7CF-4B48-B86F-4F962DEFD5C9}" type="slidenum">
              <a:rPr lang="en-US"/>
              <a:pPr/>
              <a:t>39</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082A33EA-2E3A-4E43-883B-03B59EEBE3E3}" type="slidenum">
              <a:rPr lang="en-US"/>
              <a:pPr/>
              <a:t>40</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841D52E7-D3C7-6E44-B8E6-52B1E1C0B8D0}" type="slidenum">
              <a:rPr lang="en-US">
                <a:solidFill>
                  <a:srgbClr val="000000"/>
                </a:solidFill>
              </a:rPr>
              <a:pPr/>
              <a:t>42</a:t>
            </a:fld>
            <a:endParaRPr lang="en-US">
              <a:solidFill>
                <a:srgbClr val="000000"/>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4DE4B94D-AE18-3344-8AE2-E85B39BB7172}" type="slidenum">
              <a:rPr lang="en-US"/>
              <a:pPr/>
              <a:t>44</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486658C1-46D6-334D-8218-F3CC6B83B5CB}" type="slidenum">
              <a:rPr lang="en-US"/>
              <a:pPr/>
              <a:t>45</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B57B0736-9963-3C4D-8A88-79B92F351FD4}" type="slidenum">
              <a:rPr lang="en-US">
                <a:solidFill>
                  <a:srgbClr val="000000"/>
                </a:solidFill>
              </a:rPr>
              <a:pPr/>
              <a:t>46</a:t>
            </a:fld>
            <a:endParaRPr lang="en-US">
              <a:solidFill>
                <a:srgbClr val="000000"/>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6B0151E4-EA89-B141-8775-8F21E33B4F96}" type="slidenum">
              <a:rPr lang="en-US"/>
              <a:pPr/>
              <a:t>47</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93C2B416-B38E-3849-ACDE-AF930679D7EC}" type="slidenum">
              <a:rPr lang="en-US"/>
              <a:pPr/>
              <a:t>48</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30403E9D-1872-7646-BC3B-C7C9A769983D}" type="slidenum">
              <a:rPr lang="en-US"/>
              <a:pPr/>
              <a:t>49</a:t>
            </a:fld>
            <a:endParaRPr lang="en-US"/>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18DF7A88-1E45-874B-9C34-F89CD385A946}" type="slidenum">
              <a:rPr lang="en-US"/>
              <a:pPr/>
              <a:t>30</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AA173BEF-8A06-414B-8F86-5995FDC1EEDB}" type="slidenum">
              <a:rPr lang="en-US"/>
              <a:pPr/>
              <a:t>31</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22F8D6D8-8000-E343-A1ED-7F65B9A1A9CB}" type="slidenum">
              <a:rPr lang="en-US"/>
              <a:pPr/>
              <a:t>32</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CF626C6C-1F7F-6041-A3E9-5B07E7F69EAB}" type="slidenum">
              <a:rPr lang="en-US">
                <a:solidFill>
                  <a:srgbClr val="000000"/>
                </a:solidFill>
              </a:rPr>
              <a:pPr/>
              <a:t>34</a:t>
            </a:fld>
            <a:endParaRPr lang="en-US">
              <a:solidFill>
                <a:srgbClr val="000000"/>
              </a:solidFill>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E646A829-04E4-7B47-A351-598F86AF52B0}" type="slidenum">
              <a:rPr lang="en-US">
                <a:solidFill>
                  <a:srgbClr val="000000"/>
                </a:solidFill>
              </a:rPr>
              <a:pPr/>
              <a:t>35</a:t>
            </a:fld>
            <a:endParaRPr lang="en-US">
              <a:solidFill>
                <a:srgbClr val="000000"/>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4449AEDC-A228-194A-B04A-7B005F9A34F4}" type="slidenum">
              <a:rPr lang="en-US"/>
              <a:pPr/>
              <a:t>36</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EBC90E4F-76EE-6A41-8BAE-772C91753C25}" type="slidenum">
              <a:rPr lang="en-US"/>
              <a:pPr/>
              <a:t>37</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62DB4273-D300-1640-8E51-4A15F5B5764C}" type="slidenum">
              <a:rPr lang="en-US">
                <a:solidFill>
                  <a:srgbClr val="000000"/>
                </a:solidFill>
              </a:rPr>
              <a:pPr/>
              <a:t>38</a:t>
            </a:fld>
            <a:endParaRPr lang="en-US">
              <a:solidFill>
                <a:srgbClr val="000000"/>
              </a:solidFill>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DB61439-EF3F-084B-80C1-EEC1B388A331}" type="datetimeFigureOut">
              <a:rPr lang="en-US"/>
              <a:pPr>
                <a:defRPr/>
              </a:pPr>
              <a:t>11/27/17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86ABE0-11F8-B24B-BAFB-3ED498C73A7F}" type="slidenum">
              <a:rPr lang="en-US"/>
              <a:pPr>
                <a:defRPr/>
              </a:pPr>
              <a:t>‹#›</a:t>
            </a:fld>
            <a:endParaRPr lang="en-US"/>
          </a:p>
        </p:txBody>
      </p:sp>
    </p:spTree>
    <p:extLst>
      <p:ext uri="{BB962C8B-B14F-4D97-AF65-F5344CB8AC3E}">
        <p14:creationId xmlns:p14="http://schemas.microsoft.com/office/powerpoint/2010/main" val="1202129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AC6A5F8-6187-7941-9AD3-0682CD7B7BE5}" type="datetimeFigureOut">
              <a:rPr lang="en-US"/>
              <a:pPr>
                <a:defRPr/>
              </a:pPr>
              <a:t>11/27/17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6AD687-659E-7B4C-B535-8171467C2C1B}" type="slidenum">
              <a:rPr lang="en-US"/>
              <a:pPr>
                <a:defRPr/>
              </a:pPr>
              <a:t>‹#›</a:t>
            </a:fld>
            <a:endParaRPr lang="en-US"/>
          </a:p>
        </p:txBody>
      </p:sp>
    </p:spTree>
    <p:extLst>
      <p:ext uri="{BB962C8B-B14F-4D97-AF65-F5344CB8AC3E}">
        <p14:creationId xmlns:p14="http://schemas.microsoft.com/office/powerpoint/2010/main" val="1764571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7E11571-8304-4643-AB40-2EADB5DF597E}" type="datetimeFigureOut">
              <a:rPr lang="en-US"/>
              <a:pPr>
                <a:defRPr/>
              </a:pPr>
              <a:t>11/27/17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5F873F-DC5D-D14E-A8A4-813462C37B44}" type="slidenum">
              <a:rPr lang="en-US"/>
              <a:pPr>
                <a:defRPr/>
              </a:pPr>
              <a:t>‹#›</a:t>
            </a:fld>
            <a:endParaRPr lang="en-US"/>
          </a:p>
        </p:txBody>
      </p:sp>
    </p:spTree>
    <p:extLst>
      <p:ext uri="{BB962C8B-B14F-4D97-AF65-F5344CB8AC3E}">
        <p14:creationId xmlns:p14="http://schemas.microsoft.com/office/powerpoint/2010/main" val="3617983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15AB6AB-3CB9-B44C-BED0-9D10EF011074}" type="datetimeFigureOut">
              <a:rPr lang="en-US"/>
              <a:pPr>
                <a:defRPr/>
              </a:pPr>
              <a:t>11/27/17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3FD4E1-A22C-E34D-83FE-CAF165DFC56C}" type="slidenum">
              <a:rPr lang="en-US"/>
              <a:pPr>
                <a:defRPr/>
              </a:pPr>
              <a:t>‹#›</a:t>
            </a:fld>
            <a:endParaRPr lang="en-US"/>
          </a:p>
        </p:txBody>
      </p:sp>
    </p:spTree>
    <p:extLst>
      <p:ext uri="{BB962C8B-B14F-4D97-AF65-F5344CB8AC3E}">
        <p14:creationId xmlns:p14="http://schemas.microsoft.com/office/powerpoint/2010/main" val="1872983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A0C94A4-4517-8E42-AAF6-571B6913BA56}" type="datetimeFigureOut">
              <a:rPr lang="en-US"/>
              <a:pPr>
                <a:defRPr/>
              </a:pPr>
              <a:t>11/27/17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8261E8-7042-844E-94D8-A1AB71D910AF}" type="slidenum">
              <a:rPr lang="en-US"/>
              <a:pPr>
                <a:defRPr/>
              </a:pPr>
              <a:t>‹#›</a:t>
            </a:fld>
            <a:endParaRPr lang="en-US"/>
          </a:p>
        </p:txBody>
      </p:sp>
    </p:spTree>
    <p:extLst>
      <p:ext uri="{BB962C8B-B14F-4D97-AF65-F5344CB8AC3E}">
        <p14:creationId xmlns:p14="http://schemas.microsoft.com/office/powerpoint/2010/main" val="3881559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DC0868D-F4EA-8042-97D5-2A20BAC0A088}" type="datetimeFigureOut">
              <a:rPr lang="en-US"/>
              <a:pPr>
                <a:defRPr/>
              </a:pPr>
              <a:t>11/27/17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39B19B4-EB3E-944D-ADE3-CE97E9B3FB1E}" type="slidenum">
              <a:rPr lang="en-US"/>
              <a:pPr>
                <a:defRPr/>
              </a:pPr>
              <a:t>‹#›</a:t>
            </a:fld>
            <a:endParaRPr lang="en-US"/>
          </a:p>
        </p:txBody>
      </p:sp>
    </p:spTree>
    <p:extLst>
      <p:ext uri="{BB962C8B-B14F-4D97-AF65-F5344CB8AC3E}">
        <p14:creationId xmlns:p14="http://schemas.microsoft.com/office/powerpoint/2010/main" val="939505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3E12081-574E-6047-A891-B6E3CF83BA62}" type="datetimeFigureOut">
              <a:rPr lang="en-US"/>
              <a:pPr>
                <a:defRPr/>
              </a:pPr>
              <a:t>11/27/17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06DA4D8-1959-A145-9A7C-1105F4D744DE}" type="slidenum">
              <a:rPr lang="en-US"/>
              <a:pPr>
                <a:defRPr/>
              </a:pPr>
              <a:t>‹#›</a:t>
            </a:fld>
            <a:endParaRPr lang="en-US"/>
          </a:p>
        </p:txBody>
      </p:sp>
    </p:spTree>
    <p:extLst>
      <p:ext uri="{BB962C8B-B14F-4D97-AF65-F5344CB8AC3E}">
        <p14:creationId xmlns:p14="http://schemas.microsoft.com/office/powerpoint/2010/main" val="523211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7F49876-C298-FC40-87EC-1F2B01F0B087}" type="datetimeFigureOut">
              <a:rPr lang="en-US"/>
              <a:pPr>
                <a:defRPr/>
              </a:pPr>
              <a:t>11/27/17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91AEE60-001E-264B-A219-EF2707603477}" type="slidenum">
              <a:rPr lang="en-US"/>
              <a:pPr>
                <a:defRPr/>
              </a:pPr>
              <a:t>‹#›</a:t>
            </a:fld>
            <a:endParaRPr lang="en-US"/>
          </a:p>
        </p:txBody>
      </p:sp>
    </p:spTree>
    <p:extLst>
      <p:ext uri="{BB962C8B-B14F-4D97-AF65-F5344CB8AC3E}">
        <p14:creationId xmlns:p14="http://schemas.microsoft.com/office/powerpoint/2010/main" val="335850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B5A6F87-340F-EC47-918C-5BEBA5F643AE}" type="datetimeFigureOut">
              <a:rPr lang="en-US"/>
              <a:pPr>
                <a:defRPr/>
              </a:pPr>
              <a:t>11/27/17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517F01B-45FC-274D-94EF-04BF0F813CD8}" type="slidenum">
              <a:rPr lang="en-US"/>
              <a:pPr>
                <a:defRPr/>
              </a:pPr>
              <a:t>‹#›</a:t>
            </a:fld>
            <a:endParaRPr lang="en-US"/>
          </a:p>
        </p:txBody>
      </p:sp>
    </p:spTree>
    <p:extLst>
      <p:ext uri="{BB962C8B-B14F-4D97-AF65-F5344CB8AC3E}">
        <p14:creationId xmlns:p14="http://schemas.microsoft.com/office/powerpoint/2010/main" val="3221744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A32F985-42A4-3F49-851B-447CE7926472}" type="datetimeFigureOut">
              <a:rPr lang="en-US"/>
              <a:pPr>
                <a:defRPr/>
              </a:pPr>
              <a:t>11/27/17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2EBB9B1-8C2B-9447-BAE1-58C8C8113757}" type="slidenum">
              <a:rPr lang="en-US"/>
              <a:pPr>
                <a:defRPr/>
              </a:pPr>
              <a:t>‹#›</a:t>
            </a:fld>
            <a:endParaRPr lang="en-US"/>
          </a:p>
        </p:txBody>
      </p:sp>
    </p:spTree>
    <p:extLst>
      <p:ext uri="{BB962C8B-B14F-4D97-AF65-F5344CB8AC3E}">
        <p14:creationId xmlns:p14="http://schemas.microsoft.com/office/powerpoint/2010/main" val="4201395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301CFA4-1E07-4D4F-ACFF-3FD0735E7F61}" type="datetimeFigureOut">
              <a:rPr lang="en-US"/>
              <a:pPr>
                <a:defRPr/>
              </a:pPr>
              <a:t>11/27/17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5B06254-C600-FF4C-8793-1CF4D50674D1}" type="slidenum">
              <a:rPr lang="en-US"/>
              <a:pPr>
                <a:defRPr/>
              </a:pPr>
              <a:t>‹#›</a:t>
            </a:fld>
            <a:endParaRPr lang="en-US"/>
          </a:p>
        </p:txBody>
      </p:sp>
    </p:spTree>
    <p:extLst>
      <p:ext uri="{BB962C8B-B14F-4D97-AF65-F5344CB8AC3E}">
        <p14:creationId xmlns:p14="http://schemas.microsoft.com/office/powerpoint/2010/main" val="38526997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5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2E421004-D604-BB40-B88D-D23086181144}" type="datetimeFigureOut">
              <a:rPr lang="en-US"/>
              <a:pPr>
                <a:defRPr/>
              </a:pPr>
              <a:t>11/27/17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D6214E7F-9CA1-6C40-BFFF-73F762C878A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 Id="rId3"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296" y="1154443"/>
            <a:ext cx="5018621" cy="2862322"/>
          </a:xfrm>
          <a:prstGeom prst="rect">
            <a:avLst/>
          </a:prstGeom>
          <a:noFill/>
        </p:spPr>
        <p:txBody>
          <a:bodyPr wrap="none" rtlCol="0">
            <a:spAutoFit/>
          </a:bodyPr>
          <a:lstStyle/>
          <a:p>
            <a:r>
              <a:rPr lang="en-US" sz="3600"/>
              <a:t>Visual aids for </a:t>
            </a:r>
            <a:endParaRPr lang="en-US" sz="3600"/>
          </a:p>
          <a:p>
            <a:r>
              <a:rPr lang="en-US" sz="3600"/>
              <a:t>1500s-1750s </a:t>
            </a:r>
          </a:p>
          <a:p>
            <a:r>
              <a:rPr lang="en-US" sz="3600"/>
              <a:t>(does not replace lecture)</a:t>
            </a:r>
          </a:p>
          <a:p>
            <a:endParaRPr lang="en-US" sz="3600"/>
          </a:p>
          <a:p>
            <a:r>
              <a:rPr lang="en-US" sz="3600"/>
              <a:t>USSO 10100</a:t>
            </a:r>
          </a:p>
        </p:txBody>
      </p:sp>
    </p:spTree>
    <p:extLst>
      <p:ext uri="{BB962C8B-B14F-4D97-AF65-F5344CB8AC3E}">
        <p14:creationId xmlns:p14="http://schemas.microsoft.com/office/powerpoint/2010/main" val="90019602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descr="Arctic hunter-gatherers lived in the northeast part of present-day Canada. Subarctic hunter-fisher-gatherers, the Inuit and Cree, lived across much of present-day Canada. Northwest coast marine economy tribes, the Tshimshian, Kwakiutls, Nootkin, Shuswap, Kootenay, Skagit, Chinook, Tillamook, Walla Walla, and Blackfeet, lived along the coast of present-day British Colombia, Washington, and Oregon. Plains hunter-gatherers, the Assiniboine, Cheyenne, Iowa, Wichita, Tewa, Mescalero, and Jumano, lived in present-day central United States and Canada, mainly in Texas, New Mexico, Iowa, and Manitoba. Plains horticulturalists, the Hidatsa, Mandan, Sioux, Arapaho, Kiowa, and Pawnee, lived in the present-day states of North Dakota, South Dakota, and Nebraska. Non-horticultural rancherian peoples, the Flathead, Nez Perce, Cayuse, Klamath, Modoc, Pomo, Maidu, Costano, Chemehuevi, Serrano, and Shoshone, lived in the western part of present-day California, Oregon, Nevada, Idaho, Utah, Wyoming, and Colorado. Rancherian peoples with low-intensity horticulture, the Ute and Southern Paiute, lived in the present-day states of Arizona, Utah, Colorado, and New Mexico. Rancherian peoples with intensive horticulture, the Cahuilla, Yachi, Concho, and Laguerno, lived in present-day Arizona, New Mexico, and Mexico. Pueblos with intensive horticulture, the Hopi and Zuni, lived in small sections of present-day Arizona and New Mexico. Seacoast foragers, the Chumash, Luiseno, Diegueno, and Kabankawa, lived along the southern coast of present-day California, on the Baja Peninsula, and in a small area along the coasts of present-day Texas and Louisiana. Marginal horticultural hunters, the Coahuiltec, lived in the lower third of present day Texas and the northeastern corner of present-day Mexico. River-based horticultural chiefdoms, the Sauk, Kikapoo, Illinois, Kaskaskia, Comanche, Caddo, Natchez, Choctaw, Apalachee, Timucua, Yamasee, Creek, Chickasaw, Cherokee, Shawnee, and Mosopelea, lived in much of the southern part of present-day United States, including North Carolina, South Carolina, Georgia, Alabama, Mississippi, Louisiana, Texas, Oklahoma, Arkansas, Missouri, Illinois, Indiana, Ohio, Iowa, and Indiana. Orchard-growing alligator hunters, the Calusa and Arawak, lived in present-day Georgia, Florida, and the Caribbean Islands. Tidewater horticulturalists, the Wampanoag, Mohegan, Pequot, Narragansett, Pamlico, and Tuscarora, lived along the east coast of present-day United States in Massachusetts, Rhode Island, Connecticut, New York, New Jersey, Delaware, Maryland, Virginia, and North Carolina. Fishers and wild-rice gatherers, the Micmac, Penobscot, Abenaki, Algonquian, Iroquois, Susquehannock, Erie, Potawatomi, Winnebago, Menominee, Chippewa, Sioux, Ottowa, and Huron, lived in most of the present-day northeastern United States and lower eastern Canada in Maine, New Hampshire, Vermont, New York, Pennsylvania, Indiana, Michigan, Wisconsin, Minnesota, Manitoba, Ontario, and Quebec." title="A map shows the native ways of life in North America circa 1500."/>
          <p:cNvPicPr>
            <a:picLocks noChangeAspect="1" noChangeArrowheads="1"/>
          </p:cNvPicPr>
          <p:nvPr/>
        </p:nvPicPr>
        <p:blipFill>
          <a:blip r:embed="rId2"/>
          <a:srcRect/>
          <a:stretch>
            <a:fillRect/>
          </a:stretch>
        </p:blipFill>
        <p:spPr bwMode="auto">
          <a:xfrm>
            <a:off x="698500" y="-152400"/>
            <a:ext cx="6097588" cy="722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ChangeArrowheads="1"/>
          </p:cNvSpPr>
          <p:nvPr/>
        </p:nvSpPr>
        <p:spPr bwMode="auto">
          <a:xfrm>
            <a:off x="4495800" y="6096000"/>
            <a:ext cx="4598988" cy="685800"/>
          </a:xfrm>
          <a:prstGeom prst="rect">
            <a:avLst/>
          </a:prstGeom>
          <a:noFill/>
          <a:ln w="9525">
            <a:noFill/>
            <a:miter lim="800000"/>
            <a:headEnd/>
            <a:tailEnd/>
          </a:ln>
        </p:spPr>
        <p:txBody>
          <a:bodyPr wrap="none" lIns="279400" rIns="279400" bIns="279400" anchor="b">
            <a:prstTxWarp prst="textNoShape">
              <a:avLst/>
            </a:prstTxWarp>
          </a:bodyPr>
          <a:lstStyle/>
          <a:p>
            <a:pPr algn="r">
              <a:spcBef>
                <a:spcPct val="20000"/>
              </a:spcBef>
            </a:pPr>
            <a:r>
              <a:rPr lang="en-US" sz="1000" i="1">
                <a:latin typeface="Times New Roman" pitchFamily="-1" charset="0"/>
              </a:rPr>
              <a:t>Give Me Liberty!: An American History, 4th Edition</a:t>
            </a:r>
          </a:p>
          <a:p>
            <a:pPr algn="r">
              <a:spcBef>
                <a:spcPct val="20000"/>
              </a:spcBef>
            </a:pPr>
            <a:r>
              <a:rPr lang="en-US" sz="800">
                <a:latin typeface="Times New Roman" pitchFamily="-1" charset="0"/>
              </a:rPr>
              <a:t>Copyright © 2013 W.W. Norton &amp; Company</a:t>
            </a:r>
          </a:p>
        </p:txBody>
      </p:sp>
      <p:sp>
        <p:nvSpPr>
          <p:cNvPr id="10243" name="Rectangle 4"/>
          <p:cNvSpPr>
            <a:spLocks noChangeArrowheads="1"/>
          </p:cNvSpPr>
          <p:nvPr/>
        </p:nvSpPr>
        <p:spPr bwMode="auto">
          <a:xfrm>
            <a:off x="838200" y="6032500"/>
            <a:ext cx="4189413" cy="509588"/>
          </a:xfrm>
          <a:prstGeom prst="rect">
            <a:avLst/>
          </a:prstGeom>
          <a:noFill/>
          <a:ln w="9525">
            <a:noFill/>
            <a:miter lim="800000"/>
            <a:headEnd/>
            <a:tailEnd/>
          </a:ln>
        </p:spPr>
        <p:txBody>
          <a:bodyPr wrap="none">
            <a:prstTxWarp prst="textNoShape">
              <a:avLst/>
            </a:prstTxWarp>
            <a:spAutoFit/>
          </a:bodyPr>
          <a:lstStyle/>
          <a:p>
            <a:pPr>
              <a:lnSpc>
                <a:spcPct val="75000"/>
              </a:lnSpc>
              <a:spcBef>
                <a:spcPct val="20000"/>
              </a:spcBef>
            </a:pPr>
            <a:r>
              <a:rPr lang="en-US" sz="1600" b="1">
                <a:latin typeface="Times New Roman" pitchFamily="-1" charset="0"/>
              </a:rPr>
              <a:t>An engraving representing the Grand Council</a:t>
            </a:r>
          </a:p>
          <a:p>
            <a:pPr>
              <a:lnSpc>
                <a:spcPct val="75000"/>
              </a:lnSpc>
              <a:spcBef>
                <a:spcPct val="20000"/>
              </a:spcBef>
            </a:pPr>
            <a:r>
              <a:rPr lang="en-US" sz="1600" b="1">
                <a:latin typeface="Times New Roman" pitchFamily="-1" charset="0"/>
              </a:rPr>
              <a:t>of the Iroquois nations</a:t>
            </a:r>
          </a:p>
        </p:txBody>
      </p:sp>
      <p:pic>
        <p:nvPicPr>
          <p:cNvPr id="10244" name="Picture 7" title="An engraving shows two rows of seated Indians facing each other, with another Indian standing between them. "/>
          <p:cNvPicPr>
            <a:picLocks noChangeAspect="1" noChangeArrowheads="1"/>
          </p:cNvPicPr>
          <p:nvPr/>
        </p:nvPicPr>
        <p:blipFill>
          <a:blip r:embed="rId3"/>
          <a:srcRect/>
          <a:stretch>
            <a:fillRect/>
          </a:stretch>
        </p:blipFill>
        <p:spPr bwMode="auto">
          <a:xfrm>
            <a:off x="1804988" y="1651000"/>
            <a:ext cx="5534025" cy="3556000"/>
          </a:xfrm>
          <a:prstGeom prst="rect">
            <a:avLst/>
          </a:prstGeom>
          <a:noFill/>
          <a:ln w="9525">
            <a:noFill/>
            <a:miter lim="800000"/>
            <a:headEnd/>
            <a:tailEnd/>
          </a:ln>
        </p:spPr>
      </p:pic>
      <p:sp>
        <p:nvSpPr>
          <p:cNvPr id="6" name="Rectangle 2" hidden="1"/>
          <p:cNvSpPr txBox="1">
            <a:spLocks noChangeArrowheads="1"/>
          </p:cNvSpPr>
          <p:nvPr/>
        </p:nvSpPr>
        <p:spPr bwMode="auto">
          <a:xfrm>
            <a:off x="457200" y="138113"/>
            <a:ext cx="82296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5pPr>
            <a:lvl6pPr marL="25146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6pPr>
            <a:lvl7pPr marL="29718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7pPr>
            <a:lvl8pPr marL="34290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8pPr>
            <a:lvl9pPr marL="38862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9pPr>
          </a:lstStyle>
          <a:p>
            <a:pPr algn="ctr">
              <a:lnSpc>
                <a:spcPct val="100000"/>
              </a:lnSpc>
            </a:pPr>
            <a:r>
              <a:rPr lang="en-GB" altLang="en-US" sz="3600" i="0" dirty="0" smtClean="0">
                <a:solidFill>
                  <a:srgbClr val="000000"/>
                </a:solidFill>
                <a:latin typeface="Times New Roman" pitchFamily="18" charset="0"/>
              </a:rPr>
              <a:t>The Grand Council of the Iroquois Nations</a:t>
            </a:r>
            <a:endParaRPr lang="en-GB" altLang="en-US" sz="3600" i="0" dirty="0">
              <a:solidFill>
                <a:srgbClr val="000000"/>
              </a:solidFill>
              <a:latin typeface="Times New Roman" pitchFamily="18" charset="0"/>
            </a:endParaRPr>
          </a:p>
        </p:txBody>
      </p:sp>
    </p:spTree>
    <p:extLst>
      <p:ext uri="{BB962C8B-B14F-4D97-AF65-F5344CB8AC3E}">
        <p14:creationId xmlns:p14="http://schemas.microsoft.com/office/powerpoint/2010/main" val="26424889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johann-gutenberg-s-printing-press-mainz-germany-1450s-A69KDE.jpg"/>
          <p:cNvPicPr>
            <a:picLocks noChangeAspect="1"/>
          </p:cNvPicPr>
          <p:nvPr/>
        </p:nvPicPr>
        <p:blipFill>
          <a:blip r:embed="rId2">
            <a:extLst>
              <a:ext uri="{28A0092B-C50C-407E-A947-70E740481C1C}">
                <a14:useLocalDpi xmlns:a14="http://schemas.microsoft.com/office/drawing/2010/main" val="0"/>
              </a:ext>
            </a:extLst>
          </a:blip>
          <a:srcRect t="3748" b="10941"/>
          <a:stretch>
            <a:fillRect/>
          </a:stretch>
        </p:blipFill>
        <p:spPr bwMode="auto">
          <a:xfrm>
            <a:off x="1068388" y="-211138"/>
            <a:ext cx="6915150" cy="789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Gutenberg_Bible,_Lenox_Copy,_New_York_Public_Library,_2009._Pic_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5813" y="0"/>
            <a:ext cx="109728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7638" y="-3175"/>
            <a:ext cx="63293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088" y="0"/>
            <a:ext cx="66659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6727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3"/>
          <p:cNvSpPr>
            <a:spLocks noChangeArrowheads="1"/>
          </p:cNvSpPr>
          <p:nvPr/>
        </p:nvSpPr>
        <p:spPr bwMode="auto">
          <a:xfrm>
            <a:off x="6613132" y="0"/>
            <a:ext cx="216267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1600" b="1">
              <a:solidFill>
                <a:srgbClr val="000000"/>
              </a:solidFill>
              <a:latin typeface="Times New Roman" charset="0"/>
            </a:endParaRPr>
          </a:p>
          <a:p>
            <a:r>
              <a:rPr lang="en-US" sz="1600" b="1">
                <a:solidFill>
                  <a:srgbClr val="000000"/>
                </a:solidFill>
                <a:latin typeface="Times New Roman" charset="0"/>
              </a:rPr>
              <a:t>Estimated Populations </a:t>
            </a:r>
            <a:br>
              <a:rPr lang="en-US" sz="1600" b="1">
                <a:solidFill>
                  <a:srgbClr val="000000"/>
                </a:solidFill>
                <a:latin typeface="Times New Roman" charset="0"/>
              </a:rPr>
            </a:br>
            <a:r>
              <a:rPr lang="en-US" sz="1600" b="1">
                <a:solidFill>
                  <a:srgbClr val="000000"/>
                </a:solidFill>
                <a:latin typeface="Times New Roman" charset="0"/>
              </a:rPr>
              <a:t>by Regions, ca. 1500</a:t>
            </a:r>
          </a:p>
          <a:p>
            <a:r>
              <a:rPr lang="en-US" sz="1600" b="1">
                <a:solidFill>
                  <a:srgbClr val="000000"/>
                </a:solidFill>
                <a:latin typeface="Times New Roman" charset="0"/>
              </a:rPr>
              <a:t> </a:t>
            </a:r>
          </a:p>
        </p:txBody>
      </p:sp>
      <p:pic>
        <p:nvPicPr>
          <p:cNvPr id="4" name="Picture 3" descr="There were approximately 110,000,000 people in India; 103,000,000 people in China; 55,400,000 in other parts of Asia; 57,200,000 people in Western Europe; 54,000,000 people in the Americas; 34,000,000 people in Russia and Eastern Europe; 38,300,000 people in sub-Saharan Africa; and 15,400,000 people in Japan. The estimated total world population circa 1500 was 467,300,000." title="A table shows the estimated regional populations of the world circa 1500."/>
          <p:cNvPicPr>
            <a:picLocks noChangeAspect="1" noChangeArrowheads="1"/>
          </p:cNvPicPr>
          <p:nvPr/>
        </p:nvPicPr>
        <p:blipFill>
          <a:blip r:embed="rId3"/>
          <a:srcRect/>
          <a:stretch>
            <a:fillRect/>
          </a:stretch>
        </p:blipFill>
        <p:spPr bwMode="auto">
          <a:xfrm>
            <a:off x="6613132" y="773113"/>
            <a:ext cx="2373312" cy="2740025"/>
          </a:xfrm>
          <a:prstGeom prst="rect">
            <a:avLst/>
          </a:prstGeom>
          <a:noFill/>
          <a:ln w="9525">
            <a:noFill/>
            <a:miter lim="800000"/>
            <a:headEnd/>
            <a:tailEnd/>
          </a:ln>
        </p:spPr>
      </p:pic>
      <p:pic>
        <p:nvPicPr>
          <p:cNvPr id="5" name="Picture 3" descr="There were approximately 3,800,000 people in North America; 17,200,000 people in Mexico; 5,625,000 people in Central America; 1,000,000 people in Hispaniola; 3,000,000 people in the Caribbean; 15,700,000 people in the Andes; and 8,620,000 people in South America. The total estimated population for the Americas circa 1500 was 54,945,000." title="A table shows the estimated regional populations of the Americas circa 1500."/>
          <p:cNvPicPr>
            <a:picLocks noChangeAspect="1" noChangeArrowheads="1"/>
          </p:cNvPicPr>
          <p:nvPr/>
        </p:nvPicPr>
        <p:blipFill>
          <a:blip r:embed="rId4"/>
          <a:srcRect/>
          <a:stretch>
            <a:fillRect/>
          </a:stretch>
        </p:blipFill>
        <p:spPr bwMode="auto">
          <a:xfrm>
            <a:off x="6517882" y="4040188"/>
            <a:ext cx="2546350" cy="2360612"/>
          </a:xfrm>
          <a:prstGeom prst="rect">
            <a:avLst/>
          </a:prstGeom>
          <a:noFill/>
          <a:ln w="9525">
            <a:noFill/>
            <a:miter lim="800000"/>
            <a:headEnd/>
            <a:tailEnd/>
          </a:ln>
        </p:spPr>
      </p:pic>
      <p:sp>
        <p:nvSpPr>
          <p:cNvPr id="10245" name="Rectangle 3"/>
          <p:cNvSpPr>
            <a:spLocks noChangeArrowheads="1"/>
          </p:cNvSpPr>
          <p:nvPr/>
        </p:nvSpPr>
        <p:spPr bwMode="auto">
          <a:xfrm>
            <a:off x="6509944" y="3255963"/>
            <a:ext cx="228229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1600" b="1">
              <a:solidFill>
                <a:srgbClr val="000000"/>
              </a:solidFill>
              <a:latin typeface="Times New Roman" charset="0"/>
            </a:endParaRPr>
          </a:p>
          <a:p>
            <a:r>
              <a:rPr lang="en-US" sz="1600" b="1">
                <a:solidFill>
                  <a:srgbClr val="000000"/>
                </a:solidFill>
                <a:latin typeface="Times New Roman" charset="0"/>
              </a:rPr>
              <a:t>Estimated Populations:</a:t>
            </a:r>
          </a:p>
          <a:p>
            <a:r>
              <a:rPr lang="en-US" sz="1600" b="1">
                <a:solidFill>
                  <a:srgbClr val="000000"/>
                </a:solidFill>
                <a:latin typeface="Times New Roman" charset="0"/>
              </a:rPr>
              <a:t>The Americas, ca. 1500</a:t>
            </a:r>
          </a:p>
          <a:p>
            <a:r>
              <a:rPr lang="en-US" sz="1600" b="1">
                <a:solidFill>
                  <a:srgbClr val="000000"/>
                </a:solidFill>
                <a:latin typeface="Times New Roman" charset="0"/>
              </a:rPr>
              <a:t> </a:t>
            </a:r>
          </a:p>
        </p:txBody>
      </p:sp>
      <p:sp>
        <p:nvSpPr>
          <p:cNvPr id="10246" name="TextBox 6"/>
          <p:cNvSpPr txBox="1">
            <a:spLocks noChangeArrowheads="1"/>
          </p:cNvSpPr>
          <p:nvPr/>
        </p:nvSpPr>
        <p:spPr bwMode="auto">
          <a:xfrm>
            <a:off x="3229538" y="6369850"/>
            <a:ext cx="58689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a:latin typeface="Times" charset="0"/>
              </a:rPr>
              <a:t>McEvedy vs. more modern estimates in Foner</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19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250" y="0"/>
            <a:ext cx="6913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3638" y="0"/>
            <a:ext cx="6804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4113" y="0"/>
            <a:ext cx="682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0888" y="2057400"/>
            <a:ext cx="83978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30163"/>
            <a:ext cx="2638425"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0638" y="0"/>
            <a:ext cx="6551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4113"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5500" y="0"/>
            <a:ext cx="3100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9500" y="34925"/>
            <a:ext cx="3111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93700"/>
            <a:ext cx="9144000" cy="604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0" y="0"/>
            <a:ext cx="2687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2209800"/>
            <a:ext cx="3465513" cy="883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7938"/>
            <a:ext cx="2614613" cy="379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94500" y="3429000"/>
            <a:ext cx="2249488"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874000" cy="41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0" y="1504950"/>
            <a:ext cx="35560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0"/>
            <a:ext cx="7100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395" y="71066"/>
            <a:ext cx="8364356" cy="6740309"/>
          </a:xfrm>
          <a:prstGeom prst="rect">
            <a:avLst/>
          </a:prstGeom>
          <a:noFill/>
        </p:spPr>
        <p:txBody>
          <a:bodyPr wrap="square" rtlCol="0">
            <a:spAutoFit/>
          </a:bodyPr>
          <a:lstStyle/>
          <a:p>
            <a:r>
              <a:rPr lang="en-US" sz="1600"/>
              <a:t>1500 – Population estimates for territories of later U.S. and Canada range from 2 to 5 million.</a:t>
            </a:r>
            <a:br>
              <a:rPr lang="en-US" sz="1600"/>
            </a:br>
            <a:r>
              <a:rPr lang="en-US" sz="1600"/>
              <a:t/>
            </a:r>
            <a:br>
              <a:rPr lang="en-US" sz="1600"/>
            </a:br>
            <a:r>
              <a:rPr lang="en-US" sz="1600"/>
              <a:t>1500s – Establishment of Spanish Empire over most of present-day Latin America.</a:t>
            </a:r>
            <a:br>
              <a:rPr lang="en-US" sz="1600"/>
            </a:br>
            <a:r>
              <a:rPr lang="en-US" sz="1600"/>
              <a:t/>
            </a:r>
            <a:br>
              <a:rPr lang="en-US" sz="1600"/>
            </a:br>
            <a:r>
              <a:rPr lang="en-US" sz="1600"/>
              <a:t>Late 1500s – Elizabethan England in hostility with Spain; context of wars of religion in Europe.  Decision to establish colonies in Americas. First attempt, Roanoke colony (1587), disappears. Spanish Armada fails, 1588.</a:t>
            </a:r>
            <a:br>
              <a:rPr lang="en-US" sz="1600"/>
            </a:br>
            <a:r>
              <a:rPr lang="en-US" sz="1600"/>
              <a:t/>
            </a:r>
            <a:br>
              <a:rPr lang="en-US" sz="1600"/>
            </a:br>
            <a:r>
              <a:rPr lang="en-US" sz="1600" b="1"/>
              <a:t>1607</a:t>
            </a:r>
            <a:r>
              <a:rPr lang="en-US" sz="1600"/>
              <a:t> – Establishment of Jamestown (Virginia colony).</a:t>
            </a:r>
            <a:br>
              <a:rPr lang="en-US" sz="1600"/>
            </a:br>
            <a:r>
              <a:rPr lang="en-US" sz="1600"/>
              <a:t/>
            </a:r>
            <a:br>
              <a:rPr lang="en-US" sz="1600"/>
            </a:br>
            <a:r>
              <a:rPr lang="en-US" sz="1600"/>
              <a:t>1608 – Establishment of French colony at Quebec. Dutch expedition under Hudson.</a:t>
            </a:r>
            <a:br>
              <a:rPr lang="en-US" sz="1600"/>
            </a:br>
            <a:r>
              <a:rPr lang="en-US" sz="1600"/>
              <a:t/>
            </a:r>
            <a:br>
              <a:rPr lang="en-US" sz="1600"/>
            </a:br>
            <a:r>
              <a:rPr lang="en-US" sz="1600"/>
              <a:t>1619 – First ship with slaves from Africa arrives in Virginia.</a:t>
            </a:r>
            <a:br>
              <a:rPr lang="en-US" sz="1600"/>
            </a:br>
            <a:r>
              <a:rPr lang="en-US" sz="1600"/>
              <a:t/>
            </a:r>
            <a:br>
              <a:rPr lang="en-US" sz="1600"/>
            </a:br>
            <a:r>
              <a:rPr lang="en-US" sz="1600" b="1"/>
              <a:t>1620</a:t>
            </a:r>
            <a:r>
              <a:rPr lang="en-US" sz="1600"/>
              <a:t> – Mayflower voyage (beginning of New England).</a:t>
            </a:r>
            <a:br>
              <a:rPr lang="en-US" sz="1600"/>
            </a:br>
            <a:r>
              <a:rPr lang="en-US" sz="1600"/>
              <a:t/>
            </a:r>
            <a:br>
              <a:rPr lang="en-US" sz="1600"/>
            </a:br>
            <a:r>
              <a:rPr lang="en-US" sz="1600"/>
              <a:t>1622-24 – Powhattan attack on Jamestown. Virginia company fails, English crown takes over.</a:t>
            </a:r>
            <a:br>
              <a:rPr lang="en-US" sz="1600"/>
            </a:br>
            <a:r>
              <a:rPr lang="en-US" sz="1600"/>
              <a:t/>
            </a:r>
            <a:br>
              <a:rPr lang="en-US" sz="1600"/>
            </a:br>
            <a:r>
              <a:rPr lang="en-US" sz="1600"/>
              <a:t>1624-1664 – Dutch New Amsterdam/New Holland, seized in 1664 by British and re-chartered as New York, New Jersey and Delaware. </a:t>
            </a:r>
          </a:p>
          <a:p>
            <a:endParaRPr lang="en-US" sz="1600"/>
          </a:p>
          <a:p>
            <a:r>
              <a:rPr lang="en-US" sz="1600"/>
              <a:t>1636 – Expelled Puritan dissidents establish Connecticut (belief in government by consent of people) and Rhode Island (Roger Williams, peaceful approach to Naragansett).</a:t>
            </a:r>
            <a:br>
              <a:rPr lang="en-US" sz="1600"/>
            </a:br>
            <a:r>
              <a:rPr lang="en-US" sz="1600"/>
              <a:t/>
            </a:r>
            <a:br>
              <a:rPr lang="en-US" sz="1600"/>
            </a:br>
            <a:r>
              <a:rPr lang="en-US" sz="1600"/>
              <a:t>1637-38 – “First Pequot War” in New England. </a:t>
            </a:r>
            <a:br>
              <a:rPr lang="en-US" sz="1600"/>
            </a:br>
            <a:r>
              <a:rPr lang="en-US" sz="1600"/>
              <a:t/>
            </a:r>
            <a:br>
              <a:rPr lang="en-US" sz="1600"/>
            </a:br>
            <a:r>
              <a:rPr lang="en-US" sz="1600"/>
              <a:t>1655 – English force seizes Spanish colony on Jamaica.</a:t>
            </a:r>
            <a:r>
              <a:rPr lang="en-US" sz="1600">
                <a:effectLst/>
              </a:rPr>
              <a:t> </a:t>
            </a:r>
            <a:endParaRPr lang="en-US" sz="1600"/>
          </a:p>
        </p:txBody>
      </p:sp>
    </p:spTree>
    <p:extLst>
      <p:ext uri="{BB962C8B-B14F-4D97-AF65-F5344CB8AC3E}">
        <p14:creationId xmlns:p14="http://schemas.microsoft.com/office/powerpoint/2010/main" val="107139357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7000" y="292100"/>
            <a:ext cx="6350000"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ChangeArrowheads="1"/>
          </p:cNvSpPr>
          <p:nvPr/>
        </p:nvSpPr>
        <p:spPr bwMode="auto">
          <a:xfrm>
            <a:off x="4495800" y="6096000"/>
            <a:ext cx="4598988" cy="685800"/>
          </a:xfrm>
          <a:prstGeom prst="rect">
            <a:avLst/>
          </a:prstGeom>
          <a:noFill/>
          <a:ln w="9525">
            <a:noFill/>
            <a:miter lim="800000"/>
            <a:headEnd/>
            <a:tailEnd/>
          </a:ln>
        </p:spPr>
        <p:txBody>
          <a:bodyPr wrap="none" lIns="279400" rIns="279400" bIns="279400" anchor="b">
            <a:prstTxWarp prst="textNoShape">
              <a:avLst/>
            </a:prstTxWarp>
          </a:bodyPr>
          <a:lstStyle/>
          <a:p>
            <a:pPr algn="r">
              <a:spcBef>
                <a:spcPct val="20000"/>
              </a:spcBef>
            </a:pPr>
            <a:r>
              <a:rPr lang="en-US" sz="1000" i="1">
                <a:latin typeface="Times New Roman" pitchFamily="-1" charset="0"/>
              </a:rPr>
              <a:t>Give Me Liberty!: An American History, 4th Edition</a:t>
            </a:r>
          </a:p>
          <a:p>
            <a:pPr algn="r">
              <a:spcBef>
                <a:spcPct val="20000"/>
              </a:spcBef>
            </a:pPr>
            <a:r>
              <a:rPr lang="en-US" sz="800">
                <a:latin typeface="Times New Roman" pitchFamily="-1" charset="0"/>
              </a:rPr>
              <a:t>Copyright © 2013 W.W. Norton &amp; Company</a:t>
            </a:r>
          </a:p>
        </p:txBody>
      </p:sp>
      <p:sp>
        <p:nvSpPr>
          <p:cNvPr id="8195" name="Rectangle 4"/>
          <p:cNvSpPr>
            <a:spLocks noChangeArrowheads="1"/>
          </p:cNvSpPr>
          <p:nvPr/>
        </p:nvSpPr>
        <p:spPr bwMode="auto">
          <a:xfrm>
            <a:off x="806450" y="6032500"/>
            <a:ext cx="4668838" cy="509588"/>
          </a:xfrm>
          <a:prstGeom prst="rect">
            <a:avLst/>
          </a:prstGeom>
          <a:noFill/>
          <a:ln w="9525">
            <a:noFill/>
            <a:miter lim="800000"/>
            <a:headEnd/>
            <a:tailEnd/>
          </a:ln>
        </p:spPr>
        <p:txBody>
          <a:bodyPr wrap="none">
            <a:prstTxWarp prst="textNoShape">
              <a:avLst/>
            </a:prstTxWarp>
            <a:spAutoFit/>
          </a:bodyPr>
          <a:lstStyle/>
          <a:p>
            <a:pPr>
              <a:lnSpc>
                <a:spcPct val="75000"/>
              </a:lnSpc>
              <a:spcBef>
                <a:spcPct val="20000"/>
              </a:spcBef>
            </a:pPr>
            <a:r>
              <a:rPr lang="en-US" sz="1600">
                <a:latin typeface="Times New Roman" pitchFamily="-1" charset="0"/>
              </a:rPr>
              <a:t>Map 3.1</a:t>
            </a:r>
            <a:r>
              <a:rPr lang="en-US" sz="1600" b="1">
                <a:latin typeface="Times New Roman" pitchFamily="-1" charset="0"/>
              </a:rPr>
              <a:t> Eastern North America in the seventeenth</a:t>
            </a:r>
          </a:p>
          <a:p>
            <a:pPr>
              <a:lnSpc>
                <a:spcPct val="75000"/>
              </a:lnSpc>
              <a:spcBef>
                <a:spcPct val="20000"/>
              </a:spcBef>
            </a:pPr>
            <a:r>
              <a:rPr lang="en-US" sz="1600" b="1">
                <a:latin typeface="Times New Roman" pitchFamily="-1" charset="0"/>
              </a:rPr>
              <a:t>and early-eighteenth centuries</a:t>
            </a:r>
          </a:p>
        </p:txBody>
      </p:sp>
      <p:pic>
        <p:nvPicPr>
          <p:cNvPr id="8196" name="Picture 7" descr="The northern part of the English settlement extends from the Bay of Fundy along the Atlantic coast and inland, covering Maine, New Hampshire, Vermont, Massachusetts, Rhode Island, Connecticut, and a narrow section of eastern New York, including Manhattan Island. The southern part of the English settlement starts in western parts of Pennsylvania and extends through Virginia and North and South Carolina. The Dutch settlement separates the two areas of English settlement and includes a vertical portion of eastern New York and Pennsylvania and all of New Jersey. The French settlement extends from the Gulf of Saint Lawrence down the Saint Lawrence River and around the Great Lakes. The Spanish settlement covers the lower portion of Georgia and Florida. Massachusetts Bay was settled in 1629–1630, Plymouth was settled in 1620, Rhode Island was settled in 1636–1643, Connecticut was settled in 1636–1639, New Netherland was settled in 1624, New York was settled in 1664, Pennsylvania was settled in 1681, Maryland was settled in 1632, Virginia was settled in 1607, Carolina was settled in 1663, and Georgia was settled in 1732." title="A map shows the settlements in eastern North America in the seventeenth and early eighteenth centuries."/>
          <p:cNvPicPr>
            <a:picLocks noChangeAspect="1" noChangeArrowheads="1"/>
          </p:cNvPicPr>
          <p:nvPr/>
        </p:nvPicPr>
        <p:blipFill>
          <a:blip r:embed="rId3"/>
          <a:srcRect/>
          <a:stretch>
            <a:fillRect/>
          </a:stretch>
        </p:blipFill>
        <p:spPr bwMode="auto">
          <a:xfrm>
            <a:off x="2151063" y="992188"/>
            <a:ext cx="4841875" cy="4873625"/>
          </a:xfrm>
          <a:prstGeom prst="rect">
            <a:avLst/>
          </a:prstGeom>
          <a:noFill/>
          <a:ln w="9525">
            <a:noFill/>
            <a:miter lim="800000"/>
            <a:headEnd/>
            <a:tailEnd/>
          </a:ln>
        </p:spPr>
      </p:pic>
      <p:sp>
        <p:nvSpPr>
          <p:cNvPr id="5" name="Title 1" hidden="1"/>
          <p:cNvSpPr txBox="1">
            <a:spLocks/>
          </p:cNvSpPr>
          <p:nvPr/>
        </p:nvSpPr>
        <p:spPr bwMode="auto">
          <a:xfrm>
            <a:off x="152400" y="76200"/>
            <a:ext cx="8839200" cy="571500"/>
          </a:xfrm>
          <a:prstGeom prst="rect">
            <a:avLst/>
          </a:prstGeom>
          <a:noFill/>
          <a:ln w="9525">
            <a:noFill/>
            <a:miter lim="800000"/>
            <a:headEnd/>
            <a:tailEnd/>
          </a:ln>
          <a:effectLst>
            <a:outerShdw blurRad="63500" dist="38100" dir="5400000" algn="t" rotWithShape="0">
              <a:srgbClr val="000000">
                <a:alpha val="39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baseline="0">
                <a:solidFill>
                  <a:srgbClr val="FF962D"/>
                </a:solidFill>
                <a:latin typeface="Perpetua Titling MT" pitchFamily="18" charset="0"/>
                <a:ea typeface="ＭＳ Ｐゴシック" charset="-128"/>
                <a:cs typeface="Times New Roman" pitchFamily="18" charset="0"/>
              </a:defRPr>
            </a:lvl1pPr>
            <a:lvl2pPr algn="ctr" rtl="0" eaLnBrk="0" fontAlgn="base" hangingPunct="0">
              <a:spcBef>
                <a:spcPct val="0"/>
              </a:spcBef>
              <a:spcAft>
                <a:spcPct val="0"/>
              </a:spcAft>
              <a:defRPr sz="4400" b="1">
                <a:solidFill>
                  <a:srgbClr val="FF962D"/>
                </a:solidFill>
                <a:latin typeface="Perpetua Titling MT" pitchFamily="18" charset="0"/>
                <a:ea typeface="ＭＳ Ｐゴシック" charset="-128"/>
                <a:cs typeface="Times New Roman" charset="0"/>
              </a:defRPr>
            </a:lvl2pPr>
            <a:lvl3pPr algn="ctr" rtl="0" eaLnBrk="0" fontAlgn="base" hangingPunct="0">
              <a:spcBef>
                <a:spcPct val="0"/>
              </a:spcBef>
              <a:spcAft>
                <a:spcPct val="0"/>
              </a:spcAft>
              <a:defRPr sz="4400" b="1">
                <a:solidFill>
                  <a:srgbClr val="FF962D"/>
                </a:solidFill>
                <a:latin typeface="Perpetua Titling MT" pitchFamily="18" charset="0"/>
                <a:ea typeface="ＭＳ Ｐゴシック" charset="-128"/>
                <a:cs typeface="Times New Roman" charset="0"/>
              </a:defRPr>
            </a:lvl3pPr>
            <a:lvl4pPr algn="ctr" rtl="0" eaLnBrk="0" fontAlgn="base" hangingPunct="0">
              <a:spcBef>
                <a:spcPct val="0"/>
              </a:spcBef>
              <a:spcAft>
                <a:spcPct val="0"/>
              </a:spcAft>
              <a:defRPr sz="4400" b="1">
                <a:solidFill>
                  <a:srgbClr val="FF962D"/>
                </a:solidFill>
                <a:latin typeface="Perpetua Titling MT" pitchFamily="18" charset="0"/>
                <a:ea typeface="ＭＳ Ｐゴシック" charset="-128"/>
                <a:cs typeface="Times New Roman" charset="0"/>
              </a:defRPr>
            </a:lvl4pPr>
            <a:lvl5pPr algn="ctr" rtl="0" eaLnBrk="0" fontAlgn="base" hangingPunct="0">
              <a:spcBef>
                <a:spcPct val="0"/>
              </a:spcBef>
              <a:spcAft>
                <a:spcPct val="0"/>
              </a:spcAft>
              <a:defRPr sz="4400" b="1">
                <a:solidFill>
                  <a:srgbClr val="FF962D"/>
                </a:solidFill>
                <a:latin typeface="Perpetua Titling MT" pitchFamily="18" charset="0"/>
                <a:ea typeface="ＭＳ Ｐゴシック" charset="-128"/>
                <a:cs typeface="Times New Roman"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defRPr/>
            </a:pPr>
            <a:r>
              <a:rPr lang="en-US" sz="2400" kern="0" dirty="0" smtClean="0">
                <a:cs typeface="Times New Roman" charset="0"/>
              </a:rPr>
              <a:t>Eastern north </a:t>
            </a:r>
            <a:r>
              <a:rPr lang="en-US" sz="2400" kern="0" dirty="0" err="1" smtClean="0">
                <a:cs typeface="Times New Roman" charset="0"/>
              </a:rPr>
              <a:t>america</a:t>
            </a:r>
            <a:r>
              <a:rPr lang="en-US" sz="2400" kern="0" dirty="0" smtClean="0">
                <a:cs typeface="Times New Roman" charset="0"/>
              </a:rPr>
              <a:t> in the 17</a:t>
            </a:r>
            <a:r>
              <a:rPr lang="en-US" sz="2400" kern="0" baseline="30000" dirty="0" smtClean="0">
                <a:cs typeface="Times New Roman" charset="0"/>
              </a:rPr>
              <a:t>th</a:t>
            </a:r>
            <a:r>
              <a:rPr lang="en-US" sz="2400" kern="0" dirty="0" smtClean="0">
                <a:cs typeface="Times New Roman" charset="0"/>
              </a:rPr>
              <a:t> and 18</a:t>
            </a:r>
            <a:r>
              <a:rPr lang="en-US" sz="2400" kern="0" baseline="30000" dirty="0" smtClean="0">
                <a:cs typeface="Times New Roman" charset="0"/>
              </a:rPr>
              <a:t>th</a:t>
            </a:r>
            <a:r>
              <a:rPr lang="en-US" sz="2400" kern="0" dirty="0" smtClean="0">
                <a:cs typeface="Times New Roman" charset="0"/>
              </a:rPr>
              <a:t> centuries</a:t>
            </a:r>
          </a:p>
        </p:txBody>
      </p:sp>
    </p:spTree>
    <p:extLst>
      <p:ext uri="{BB962C8B-B14F-4D97-AF65-F5344CB8AC3E}">
        <p14:creationId xmlns:p14="http://schemas.microsoft.com/office/powerpoint/2010/main" val="153098060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4495800" y="6096000"/>
            <a:ext cx="4598988" cy="685800"/>
          </a:xfrm>
          <a:prstGeom prst="rect">
            <a:avLst/>
          </a:prstGeom>
          <a:noFill/>
          <a:ln w="9525">
            <a:noFill/>
            <a:miter lim="800000"/>
            <a:headEnd/>
            <a:tailEnd/>
          </a:ln>
        </p:spPr>
        <p:txBody>
          <a:bodyPr wrap="none" lIns="279400" rIns="279400" bIns="279400" anchor="b">
            <a:prstTxWarp prst="textNoShape">
              <a:avLst/>
            </a:prstTxWarp>
          </a:bodyPr>
          <a:lstStyle/>
          <a:p>
            <a:pPr algn="r">
              <a:spcBef>
                <a:spcPct val="20000"/>
              </a:spcBef>
            </a:pPr>
            <a:r>
              <a:rPr lang="en-US" sz="1000" i="1">
                <a:latin typeface="Times New Roman" pitchFamily="-1" charset="0"/>
              </a:rPr>
              <a:t>Give Me Liberty!: An American history, 4th Edition</a:t>
            </a:r>
          </a:p>
          <a:p>
            <a:pPr algn="r">
              <a:spcBef>
                <a:spcPct val="20000"/>
              </a:spcBef>
            </a:pPr>
            <a:r>
              <a:rPr lang="en-US" sz="800">
                <a:latin typeface="Times New Roman" pitchFamily="-1" charset="0"/>
              </a:rPr>
              <a:t>Copyright © 2013 W.W. Norton &amp; Company</a:t>
            </a:r>
          </a:p>
        </p:txBody>
      </p:sp>
      <p:sp>
        <p:nvSpPr>
          <p:cNvPr id="22531" name="Rectangle 3"/>
          <p:cNvSpPr>
            <a:spLocks noChangeArrowheads="1"/>
          </p:cNvSpPr>
          <p:nvPr/>
        </p:nvSpPr>
        <p:spPr bwMode="auto">
          <a:xfrm>
            <a:off x="806450" y="6038850"/>
            <a:ext cx="4535488" cy="509588"/>
          </a:xfrm>
          <a:prstGeom prst="rect">
            <a:avLst/>
          </a:prstGeom>
          <a:noFill/>
          <a:ln w="9525">
            <a:noFill/>
            <a:miter lim="800000"/>
            <a:headEnd/>
            <a:tailEnd/>
          </a:ln>
        </p:spPr>
        <p:txBody>
          <a:bodyPr wrap="none">
            <a:prstTxWarp prst="textNoShape">
              <a:avLst/>
            </a:prstTxWarp>
            <a:spAutoFit/>
          </a:bodyPr>
          <a:lstStyle/>
          <a:p>
            <a:pPr>
              <a:lnSpc>
                <a:spcPct val="75000"/>
              </a:lnSpc>
              <a:spcBef>
                <a:spcPct val="20000"/>
              </a:spcBef>
            </a:pPr>
            <a:r>
              <a:rPr lang="en-US" sz="1600" b="1">
                <a:latin typeface="Times New Roman" pitchFamily="-1" charset="0"/>
              </a:rPr>
              <a:t>In this scene depicted on an English handkerchief,</a:t>
            </a:r>
          </a:p>
          <a:p>
            <a:pPr>
              <a:lnSpc>
                <a:spcPct val="75000"/>
              </a:lnSpc>
              <a:spcBef>
                <a:spcPct val="20000"/>
              </a:spcBef>
            </a:pPr>
            <a:r>
              <a:rPr lang="en-US" sz="1600" b="1">
                <a:latin typeface="Times New Roman" pitchFamily="-1" charset="0"/>
              </a:rPr>
              <a:t>male and female slaves work in the tobacco fields.</a:t>
            </a:r>
          </a:p>
        </p:txBody>
      </p:sp>
      <p:pic>
        <p:nvPicPr>
          <p:cNvPr id="22532" name="Picture 7" title="A picture on a handkerchief shows slaves working in a tobacco field alongside a white indentured servant."/>
          <p:cNvPicPr>
            <a:picLocks noChangeAspect="1" noChangeArrowheads="1"/>
          </p:cNvPicPr>
          <p:nvPr/>
        </p:nvPicPr>
        <p:blipFill>
          <a:blip r:embed="rId3"/>
          <a:srcRect/>
          <a:stretch>
            <a:fillRect/>
          </a:stretch>
        </p:blipFill>
        <p:spPr bwMode="auto">
          <a:xfrm>
            <a:off x="1828800" y="2112963"/>
            <a:ext cx="5486400" cy="2632075"/>
          </a:xfrm>
          <a:prstGeom prst="rect">
            <a:avLst/>
          </a:prstGeom>
          <a:noFill/>
          <a:ln w="9525">
            <a:noFill/>
            <a:miter lim="800000"/>
            <a:headEnd/>
            <a:tailEnd/>
          </a:ln>
        </p:spPr>
      </p:pic>
      <p:sp>
        <p:nvSpPr>
          <p:cNvPr id="5" name="Rectangle 2" hidden="1"/>
          <p:cNvSpPr txBox="1">
            <a:spLocks noChangeArrowheads="1"/>
          </p:cNvSpPr>
          <p:nvPr/>
        </p:nvSpPr>
        <p:spPr bwMode="auto">
          <a:xfrm>
            <a:off x="457200" y="138113"/>
            <a:ext cx="82296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5pPr>
            <a:lvl6pPr marL="25146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6pPr>
            <a:lvl7pPr marL="29718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7pPr>
            <a:lvl8pPr marL="34290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8pPr>
            <a:lvl9pPr marL="38862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9pPr>
          </a:lstStyle>
          <a:p>
            <a:pPr algn="ctr">
              <a:lnSpc>
                <a:spcPct val="100000"/>
              </a:lnSpc>
            </a:pPr>
            <a:r>
              <a:rPr lang="en-GB" altLang="en-US" sz="3600" i="0" dirty="0" smtClean="0">
                <a:solidFill>
                  <a:srgbClr val="000000"/>
                </a:solidFill>
                <a:latin typeface="Times New Roman" pitchFamily="18" charset="0"/>
              </a:rPr>
              <a:t>English Handkerchief</a:t>
            </a:r>
            <a:endParaRPr lang="en-GB" altLang="en-US" sz="3600" i="0" dirty="0">
              <a:solidFill>
                <a:srgbClr val="000000"/>
              </a:solidFill>
              <a:latin typeface="Times New Roman" pitchFamily="18" charset="0"/>
            </a:endParaRPr>
          </a:p>
        </p:txBody>
      </p:sp>
    </p:spTree>
    <p:extLst>
      <p:ext uri="{BB962C8B-B14F-4D97-AF65-F5344CB8AC3E}">
        <p14:creationId xmlns:p14="http://schemas.microsoft.com/office/powerpoint/2010/main" val="23662676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4495800" y="6096000"/>
            <a:ext cx="4598988" cy="685800"/>
          </a:xfrm>
          <a:prstGeom prst="rect">
            <a:avLst/>
          </a:prstGeom>
          <a:noFill/>
          <a:ln w="9525">
            <a:noFill/>
            <a:miter lim="800000"/>
            <a:headEnd/>
            <a:tailEnd/>
          </a:ln>
        </p:spPr>
        <p:txBody>
          <a:bodyPr wrap="none" lIns="279400" rIns="279400" bIns="279400" anchor="b">
            <a:prstTxWarp prst="textNoShape">
              <a:avLst/>
            </a:prstTxWarp>
          </a:bodyPr>
          <a:lstStyle/>
          <a:p>
            <a:pPr algn="r">
              <a:spcBef>
                <a:spcPct val="20000"/>
              </a:spcBef>
            </a:pPr>
            <a:r>
              <a:rPr lang="en-US" sz="1000" i="1">
                <a:latin typeface="Times New Roman" pitchFamily="-1" charset="0"/>
              </a:rPr>
              <a:t>Give Me Liberty!: An American History, 4th Edition</a:t>
            </a:r>
          </a:p>
          <a:p>
            <a:pPr algn="r">
              <a:spcBef>
                <a:spcPct val="20000"/>
              </a:spcBef>
            </a:pPr>
            <a:r>
              <a:rPr lang="en-US" sz="800">
                <a:latin typeface="Times New Roman" pitchFamily="-1" charset="0"/>
              </a:rPr>
              <a:t>Copyright © 2013 W.W. Norton &amp; Company</a:t>
            </a:r>
          </a:p>
        </p:txBody>
      </p:sp>
      <p:sp>
        <p:nvSpPr>
          <p:cNvPr id="23555" name="Rectangle 3"/>
          <p:cNvSpPr>
            <a:spLocks noChangeArrowheads="1"/>
          </p:cNvSpPr>
          <p:nvPr/>
        </p:nvSpPr>
        <p:spPr bwMode="auto">
          <a:xfrm>
            <a:off x="806450" y="6276975"/>
            <a:ext cx="4635500" cy="276225"/>
          </a:xfrm>
          <a:prstGeom prst="rect">
            <a:avLst/>
          </a:prstGeom>
          <a:noFill/>
          <a:ln w="9525">
            <a:noFill/>
            <a:miter lim="800000"/>
            <a:headEnd/>
            <a:tailEnd/>
          </a:ln>
        </p:spPr>
        <p:txBody>
          <a:bodyPr wrap="none">
            <a:prstTxWarp prst="textNoShape">
              <a:avLst/>
            </a:prstTxWarp>
            <a:spAutoFit/>
          </a:bodyPr>
          <a:lstStyle/>
          <a:p>
            <a:pPr>
              <a:lnSpc>
                <a:spcPct val="75000"/>
              </a:lnSpc>
              <a:spcBef>
                <a:spcPct val="20000"/>
              </a:spcBef>
            </a:pPr>
            <a:r>
              <a:rPr lang="en-US" sz="1600" b="1">
                <a:latin typeface="Times New Roman" pitchFamily="-1" charset="0"/>
              </a:rPr>
              <a:t>Sir William Berkeley, governor of colonial Virginia</a:t>
            </a:r>
          </a:p>
        </p:txBody>
      </p:sp>
      <p:pic>
        <p:nvPicPr>
          <p:cNvPr id="23556" name="Picture 8" title="A portrait of Sir William Berkeley is shown."/>
          <p:cNvPicPr>
            <a:picLocks noChangeAspect="1" noChangeArrowheads="1"/>
          </p:cNvPicPr>
          <p:nvPr/>
        </p:nvPicPr>
        <p:blipFill>
          <a:blip r:embed="rId3"/>
          <a:srcRect/>
          <a:stretch>
            <a:fillRect/>
          </a:stretch>
        </p:blipFill>
        <p:spPr bwMode="auto">
          <a:xfrm>
            <a:off x="3073400" y="1600200"/>
            <a:ext cx="2997200" cy="3657600"/>
          </a:xfrm>
          <a:prstGeom prst="rect">
            <a:avLst/>
          </a:prstGeom>
          <a:noFill/>
          <a:ln w="9525">
            <a:noFill/>
            <a:miter lim="800000"/>
            <a:headEnd/>
            <a:tailEnd/>
          </a:ln>
        </p:spPr>
      </p:pic>
      <p:sp>
        <p:nvSpPr>
          <p:cNvPr id="5" name="Rectangle 2" hidden="1"/>
          <p:cNvSpPr txBox="1">
            <a:spLocks noChangeArrowheads="1"/>
          </p:cNvSpPr>
          <p:nvPr/>
        </p:nvSpPr>
        <p:spPr bwMode="auto">
          <a:xfrm>
            <a:off x="457200" y="138113"/>
            <a:ext cx="82296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5pPr>
            <a:lvl6pPr marL="25146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6pPr>
            <a:lvl7pPr marL="29718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7pPr>
            <a:lvl8pPr marL="34290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8pPr>
            <a:lvl9pPr marL="38862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9pPr>
          </a:lstStyle>
          <a:p>
            <a:pPr algn="ctr">
              <a:lnSpc>
                <a:spcPct val="100000"/>
              </a:lnSpc>
            </a:pPr>
            <a:r>
              <a:rPr lang="en-GB" altLang="en-US" sz="3600" i="0" dirty="0" smtClean="0">
                <a:solidFill>
                  <a:srgbClr val="000000"/>
                </a:solidFill>
                <a:latin typeface="Times New Roman" pitchFamily="18" charset="0"/>
              </a:rPr>
              <a:t>Sir William Berkeley</a:t>
            </a:r>
            <a:endParaRPr lang="en-GB" altLang="en-US" sz="3600" i="0" dirty="0">
              <a:solidFill>
                <a:srgbClr val="000000"/>
              </a:solidFill>
              <a:latin typeface="Times New Roman" pitchFamily="18" charset="0"/>
            </a:endParaRPr>
          </a:p>
        </p:txBody>
      </p:sp>
    </p:spTree>
    <p:extLst>
      <p:ext uri="{BB962C8B-B14F-4D97-AF65-F5344CB8AC3E}">
        <p14:creationId xmlns:p14="http://schemas.microsoft.com/office/powerpoint/2010/main" val="72364917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1919" y="447339"/>
            <a:ext cx="8208621" cy="3139321"/>
          </a:xfrm>
          <a:prstGeom prst="rect">
            <a:avLst/>
          </a:prstGeom>
          <a:noFill/>
        </p:spPr>
        <p:txBody>
          <a:bodyPr wrap="square" rtlCol="0">
            <a:spAutoFit/>
          </a:bodyPr>
          <a:lstStyle/>
          <a:p>
            <a:r>
              <a:rPr lang="en-US"/>
              <a:t>1663 – Carolinas established. </a:t>
            </a:r>
            <a:br>
              <a:rPr lang="en-US"/>
            </a:br>
            <a:r>
              <a:rPr lang="en-US"/>
              <a:t/>
            </a:r>
            <a:br>
              <a:rPr lang="en-US"/>
            </a:br>
            <a:r>
              <a:rPr lang="en-US"/>
              <a:t>1676 – Bacon’s Rebellion in Virginia (associated with decisive in turn to chattel slavery over indentured servitude as labor system and codification of racial hierarchy in law). “Second Pequot War” in New England. </a:t>
            </a:r>
            <a:br>
              <a:rPr lang="en-US"/>
            </a:br>
            <a:r>
              <a:rPr lang="en-US"/>
              <a:t/>
            </a:r>
            <a:br>
              <a:rPr lang="en-US"/>
            </a:br>
            <a:r>
              <a:rPr lang="en-US"/>
              <a:t>1681 – Establishment of Pennsylvania by Quaker settlers. </a:t>
            </a:r>
            <a:br>
              <a:rPr lang="en-US"/>
            </a:br>
            <a:r>
              <a:rPr lang="en-US"/>
              <a:t/>
            </a:r>
            <a:br>
              <a:rPr lang="en-US"/>
            </a:br>
            <a:r>
              <a:rPr lang="en-US"/>
              <a:t>1692-93 – Salem witch trials.</a:t>
            </a:r>
            <a:br>
              <a:rPr lang="en-US"/>
            </a:br>
            <a:r>
              <a:rPr lang="en-US"/>
              <a:t/>
            </a:r>
            <a:br>
              <a:rPr lang="en-US"/>
            </a:br>
            <a:endParaRPr lang="en-US"/>
          </a:p>
        </p:txBody>
      </p:sp>
    </p:spTree>
    <p:extLst>
      <p:ext uri="{BB962C8B-B14F-4D97-AF65-F5344CB8AC3E}">
        <p14:creationId xmlns:p14="http://schemas.microsoft.com/office/powerpoint/2010/main" val="107139357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4495800" y="6096000"/>
            <a:ext cx="4598988" cy="685800"/>
          </a:xfrm>
          <a:prstGeom prst="rect">
            <a:avLst/>
          </a:prstGeom>
          <a:noFill/>
          <a:ln w="9525">
            <a:noFill/>
            <a:miter lim="800000"/>
            <a:headEnd/>
            <a:tailEnd/>
          </a:ln>
        </p:spPr>
        <p:txBody>
          <a:bodyPr wrap="none" lIns="279400" rIns="279400" bIns="279400" anchor="b">
            <a:prstTxWarp prst="textNoShape">
              <a:avLst/>
            </a:prstTxWarp>
          </a:bodyPr>
          <a:lstStyle/>
          <a:p>
            <a:pPr algn="r">
              <a:spcBef>
                <a:spcPct val="20000"/>
              </a:spcBef>
            </a:pPr>
            <a:r>
              <a:rPr lang="en-US" sz="1000" i="1">
                <a:solidFill>
                  <a:srgbClr val="FFFFFF"/>
                </a:solidFill>
                <a:latin typeface="Times New Roman" pitchFamily="-1" charset="0"/>
              </a:rPr>
              <a:t>Give Me Liberty!: An American History, 4th Edition</a:t>
            </a:r>
          </a:p>
          <a:p>
            <a:pPr algn="r">
              <a:spcBef>
                <a:spcPct val="20000"/>
              </a:spcBef>
            </a:pPr>
            <a:r>
              <a:rPr lang="en-US" sz="800">
                <a:solidFill>
                  <a:srgbClr val="FFFFFF"/>
                </a:solidFill>
                <a:latin typeface="Times New Roman" pitchFamily="-1" charset="0"/>
              </a:rPr>
              <a:t>Copyright © 2013 W.W. Norton &amp; Company</a:t>
            </a:r>
          </a:p>
        </p:txBody>
      </p:sp>
      <p:sp>
        <p:nvSpPr>
          <p:cNvPr id="30723" name="Rectangle 3"/>
          <p:cNvSpPr>
            <a:spLocks noChangeArrowheads="1"/>
          </p:cNvSpPr>
          <p:nvPr/>
        </p:nvSpPr>
        <p:spPr bwMode="auto">
          <a:xfrm>
            <a:off x="457200" y="6172200"/>
            <a:ext cx="2982913" cy="338138"/>
          </a:xfrm>
          <a:prstGeom prst="rect">
            <a:avLst/>
          </a:prstGeom>
          <a:noFill/>
          <a:ln w="9525">
            <a:noFill/>
            <a:miter lim="800000"/>
            <a:headEnd/>
            <a:tailEnd/>
          </a:ln>
        </p:spPr>
        <p:txBody>
          <a:bodyPr wrap="none">
            <a:prstTxWarp prst="textNoShape">
              <a:avLst/>
            </a:prstTxWarp>
            <a:spAutoFit/>
          </a:bodyPr>
          <a:lstStyle/>
          <a:p>
            <a:r>
              <a:rPr lang="en-US" sz="1600" b="1" i="1">
                <a:solidFill>
                  <a:srgbClr val="FFFFFF"/>
                </a:solidFill>
                <a:latin typeface="Times New Roman" pitchFamily="-1" charset="0"/>
              </a:rPr>
              <a:t>England’s Grievance Discovered</a:t>
            </a:r>
            <a:endParaRPr lang="en-US" sz="1600" b="1">
              <a:solidFill>
                <a:srgbClr val="FFFFFF"/>
              </a:solidFill>
              <a:latin typeface="Times New Roman" pitchFamily="-1" charset="0"/>
            </a:endParaRPr>
          </a:p>
        </p:txBody>
      </p:sp>
      <p:pic>
        <p:nvPicPr>
          <p:cNvPr id="30724" name="Picture 3" title="An engraving shows women being hanged as witches."/>
          <p:cNvPicPr>
            <a:picLocks noChangeAspect="1" noChangeArrowheads="1"/>
          </p:cNvPicPr>
          <p:nvPr/>
        </p:nvPicPr>
        <p:blipFill>
          <a:blip r:embed="rId3"/>
          <a:srcRect/>
          <a:stretch>
            <a:fillRect/>
          </a:stretch>
        </p:blipFill>
        <p:spPr bwMode="auto">
          <a:xfrm>
            <a:off x="842963" y="685800"/>
            <a:ext cx="7458075" cy="4867275"/>
          </a:xfrm>
          <a:prstGeom prst="rect">
            <a:avLst/>
          </a:prstGeom>
          <a:noFill/>
          <a:ln w="9525">
            <a:noFill/>
            <a:miter lim="800000"/>
            <a:headEnd/>
            <a:tailEnd/>
          </a:ln>
        </p:spPr>
      </p:pic>
      <p:sp>
        <p:nvSpPr>
          <p:cNvPr id="5" name="Rectangle 2" hidden="1"/>
          <p:cNvSpPr txBox="1">
            <a:spLocks noChangeArrowheads="1"/>
          </p:cNvSpPr>
          <p:nvPr/>
        </p:nvSpPr>
        <p:spPr bwMode="auto">
          <a:xfrm>
            <a:off x="457200" y="138113"/>
            <a:ext cx="82296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5pPr>
            <a:lvl6pPr marL="25146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6pPr>
            <a:lvl7pPr marL="29718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7pPr>
            <a:lvl8pPr marL="34290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8pPr>
            <a:lvl9pPr marL="38862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9pPr>
          </a:lstStyle>
          <a:p>
            <a:pPr algn="ctr">
              <a:lnSpc>
                <a:spcPct val="100000"/>
              </a:lnSpc>
            </a:pPr>
            <a:r>
              <a:rPr lang="en-GB" altLang="en-US" sz="3600" dirty="0" smtClean="0">
                <a:solidFill>
                  <a:srgbClr val="000000"/>
                </a:solidFill>
                <a:latin typeface="Times New Roman" pitchFamily="18" charset="0"/>
              </a:rPr>
              <a:t>England’s Grievance Discovered</a:t>
            </a:r>
            <a:endParaRPr lang="en-GB" altLang="en-US" sz="3600" dirty="0">
              <a:solidFill>
                <a:srgbClr val="000000"/>
              </a:solidFill>
              <a:latin typeface="Times New Roman" pitchFamily="18" charset="0"/>
            </a:endParaRPr>
          </a:p>
        </p:txBody>
      </p:sp>
    </p:spTree>
    <p:extLst>
      <p:ext uri="{BB962C8B-B14F-4D97-AF65-F5344CB8AC3E}">
        <p14:creationId xmlns:p14="http://schemas.microsoft.com/office/powerpoint/2010/main" val="371308081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4495800" y="6096000"/>
            <a:ext cx="4598988" cy="685800"/>
          </a:xfrm>
          <a:prstGeom prst="rect">
            <a:avLst/>
          </a:prstGeom>
          <a:noFill/>
          <a:ln w="9525">
            <a:noFill/>
            <a:miter lim="800000"/>
            <a:headEnd/>
            <a:tailEnd/>
          </a:ln>
        </p:spPr>
        <p:txBody>
          <a:bodyPr wrap="none" lIns="279400" rIns="279400" bIns="279400" anchor="b">
            <a:prstTxWarp prst="textNoShape">
              <a:avLst/>
            </a:prstTxWarp>
          </a:bodyPr>
          <a:lstStyle/>
          <a:p>
            <a:pPr algn="r">
              <a:spcBef>
                <a:spcPct val="20000"/>
              </a:spcBef>
            </a:pPr>
            <a:r>
              <a:rPr lang="en-US" sz="1000" i="1">
                <a:solidFill>
                  <a:srgbClr val="FFFFFF"/>
                </a:solidFill>
                <a:latin typeface="Times New Roman" pitchFamily="-1" charset="0"/>
              </a:rPr>
              <a:t>Give Me Liberty!: An American History, 4th Edition</a:t>
            </a:r>
          </a:p>
          <a:p>
            <a:pPr algn="r">
              <a:spcBef>
                <a:spcPct val="20000"/>
              </a:spcBef>
            </a:pPr>
            <a:r>
              <a:rPr lang="en-US" sz="800">
                <a:solidFill>
                  <a:srgbClr val="FFFFFF"/>
                </a:solidFill>
                <a:latin typeface="Times New Roman" pitchFamily="-1" charset="0"/>
              </a:rPr>
              <a:t>Copyright © 2013 W.W. Norton &amp; Company</a:t>
            </a:r>
          </a:p>
        </p:txBody>
      </p:sp>
      <p:sp>
        <p:nvSpPr>
          <p:cNvPr id="12291" name="Rectangle 3"/>
          <p:cNvSpPr>
            <a:spLocks noChangeArrowheads="1"/>
          </p:cNvSpPr>
          <p:nvPr/>
        </p:nvSpPr>
        <p:spPr bwMode="auto">
          <a:xfrm>
            <a:off x="457200" y="5981700"/>
            <a:ext cx="1397000" cy="584200"/>
          </a:xfrm>
          <a:prstGeom prst="rect">
            <a:avLst/>
          </a:prstGeom>
          <a:noFill/>
          <a:ln w="9525">
            <a:noFill/>
            <a:miter lim="800000"/>
            <a:headEnd/>
            <a:tailEnd/>
          </a:ln>
        </p:spPr>
        <p:txBody>
          <a:bodyPr wrap="none">
            <a:prstTxWarp prst="textNoShape">
              <a:avLst/>
            </a:prstTxWarp>
            <a:spAutoFit/>
          </a:bodyPr>
          <a:lstStyle/>
          <a:p>
            <a:endParaRPr lang="en-US" sz="1600" b="1">
              <a:solidFill>
                <a:srgbClr val="FFFFFF"/>
              </a:solidFill>
              <a:latin typeface="Times New Roman" pitchFamily="-1" charset="0"/>
            </a:endParaRPr>
          </a:p>
          <a:p>
            <a:r>
              <a:rPr lang="en-US" sz="1600" b="1">
                <a:solidFill>
                  <a:srgbClr val="FFFFFF"/>
                </a:solidFill>
                <a:latin typeface="Times New Roman" pitchFamily="-1" charset="0"/>
              </a:rPr>
              <a:t>William Penn </a:t>
            </a:r>
          </a:p>
        </p:txBody>
      </p:sp>
      <p:pic>
        <p:nvPicPr>
          <p:cNvPr id="12292" name="Picture 3" title="A portrait of William Penn is shown."/>
          <p:cNvPicPr>
            <a:picLocks noChangeAspect="1" noChangeArrowheads="1"/>
          </p:cNvPicPr>
          <p:nvPr/>
        </p:nvPicPr>
        <p:blipFill>
          <a:blip r:embed="rId3"/>
          <a:srcRect/>
          <a:stretch>
            <a:fillRect/>
          </a:stretch>
        </p:blipFill>
        <p:spPr bwMode="auto">
          <a:xfrm>
            <a:off x="2479675" y="762000"/>
            <a:ext cx="4184650" cy="4357688"/>
          </a:xfrm>
          <a:prstGeom prst="rect">
            <a:avLst/>
          </a:prstGeom>
          <a:noFill/>
          <a:ln w="9525">
            <a:noFill/>
            <a:miter lim="800000"/>
            <a:headEnd/>
            <a:tailEnd/>
          </a:ln>
        </p:spPr>
      </p:pic>
      <p:sp>
        <p:nvSpPr>
          <p:cNvPr id="5" name="Rectangle 2" hidden="1"/>
          <p:cNvSpPr txBox="1">
            <a:spLocks noChangeArrowheads="1"/>
          </p:cNvSpPr>
          <p:nvPr/>
        </p:nvSpPr>
        <p:spPr bwMode="auto">
          <a:xfrm>
            <a:off x="457200" y="138113"/>
            <a:ext cx="82296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5pPr>
            <a:lvl6pPr marL="25146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6pPr>
            <a:lvl7pPr marL="29718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7pPr>
            <a:lvl8pPr marL="34290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8pPr>
            <a:lvl9pPr marL="38862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9pPr>
          </a:lstStyle>
          <a:p>
            <a:pPr algn="ctr">
              <a:lnSpc>
                <a:spcPct val="100000"/>
              </a:lnSpc>
            </a:pPr>
            <a:r>
              <a:rPr lang="en-GB" altLang="en-US" sz="3600" i="0" dirty="0" smtClean="0">
                <a:solidFill>
                  <a:srgbClr val="000000"/>
                </a:solidFill>
                <a:latin typeface="Times New Roman" pitchFamily="18" charset="0"/>
              </a:rPr>
              <a:t>William Penn</a:t>
            </a:r>
            <a:endParaRPr lang="en-GB" altLang="en-US" sz="3600" i="0" dirty="0">
              <a:solidFill>
                <a:srgbClr val="000000"/>
              </a:solidFill>
              <a:latin typeface="Times New Roman" pitchFamily="18" charset="0"/>
            </a:endParaRPr>
          </a:p>
        </p:txBody>
      </p:sp>
    </p:spTree>
    <p:extLst>
      <p:ext uri="{BB962C8B-B14F-4D97-AF65-F5344CB8AC3E}">
        <p14:creationId xmlns:p14="http://schemas.microsoft.com/office/powerpoint/2010/main" val="128535372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ChangeArrowheads="1"/>
          </p:cNvSpPr>
          <p:nvPr/>
        </p:nvSpPr>
        <p:spPr bwMode="auto">
          <a:xfrm>
            <a:off x="4495800" y="6096000"/>
            <a:ext cx="4598988" cy="685800"/>
          </a:xfrm>
          <a:prstGeom prst="rect">
            <a:avLst/>
          </a:prstGeom>
          <a:noFill/>
          <a:ln w="9525">
            <a:noFill/>
            <a:miter lim="800000"/>
            <a:headEnd/>
            <a:tailEnd/>
          </a:ln>
        </p:spPr>
        <p:txBody>
          <a:bodyPr wrap="none" lIns="279400" rIns="279400" bIns="279400" anchor="b">
            <a:prstTxWarp prst="textNoShape">
              <a:avLst/>
            </a:prstTxWarp>
          </a:bodyPr>
          <a:lstStyle/>
          <a:p>
            <a:pPr algn="r">
              <a:spcBef>
                <a:spcPct val="20000"/>
              </a:spcBef>
            </a:pPr>
            <a:r>
              <a:rPr lang="en-US" sz="1000" i="1">
                <a:latin typeface="Times New Roman" pitchFamily="-1" charset="0"/>
              </a:rPr>
              <a:t>Give Me Liberty!: An American History, 4th Edition</a:t>
            </a:r>
          </a:p>
          <a:p>
            <a:pPr algn="r">
              <a:spcBef>
                <a:spcPct val="20000"/>
              </a:spcBef>
            </a:pPr>
            <a:r>
              <a:rPr lang="en-US" sz="800">
                <a:latin typeface="Times New Roman" pitchFamily="-1" charset="0"/>
              </a:rPr>
              <a:t>Copyright © 2013 W.W. Norton &amp; Company</a:t>
            </a:r>
          </a:p>
        </p:txBody>
      </p:sp>
      <p:sp>
        <p:nvSpPr>
          <p:cNvPr id="13315" name="Rectangle 4"/>
          <p:cNvSpPr>
            <a:spLocks noChangeArrowheads="1"/>
          </p:cNvSpPr>
          <p:nvPr/>
        </p:nvSpPr>
        <p:spPr bwMode="auto">
          <a:xfrm>
            <a:off x="603250" y="5851525"/>
            <a:ext cx="4060825" cy="744538"/>
          </a:xfrm>
          <a:prstGeom prst="rect">
            <a:avLst/>
          </a:prstGeom>
          <a:noFill/>
          <a:ln w="9525">
            <a:noFill/>
            <a:miter lim="800000"/>
            <a:headEnd/>
            <a:tailEnd/>
          </a:ln>
        </p:spPr>
        <p:txBody>
          <a:bodyPr wrap="none">
            <a:prstTxWarp prst="textNoShape">
              <a:avLst/>
            </a:prstTxWarp>
            <a:spAutoFit/>
          </a:bodyPr>
          <a:lstStyle/>
          <a:p>
            <a:pPr>
              <a:lnSpc>
                <a:spcPct val="75000"/>
              </a:lnSpc>
              <a:spcBef>
                <a:spcPct val="20000"/>
              </a:spcBef>
            </a:pPr>
            <a:r>
              <a:rPr lang="en-US" sz="1600" b="1">
                <a:latin typeface="Times New Roman" pitchFamily="-1" charset="0"/>
              </a:rPr>
              <a:t>An early eighteenth-century engraving</a:t>
            </a:r>
          </a:p>
          <a:p>
            <a:pPr>
              <a:lnSpc>
                <a:spcPct val="75000"/>
              </a:lnSpc>
              <a:spcBef>
                <a:spcPct val="20000"/>
              </a:spcBef>
            </a:pPr>
            <a:r>
              <a:rPr lang="en-US" sz="1600" b="1">
                <a:latin typeface="Times New Roman" pitchFamily="-1" charset="0"/>
              </a:rPr>
              <a:t>depicts William Penn welcoming a German </a:t>
            </a:r>
          </a:p>
          <a:p>
            <a:pPr>
              <a:lnSpc>
                <a:spcPct val="75000"/>
              </a:lnSpc>
              <a:spcBef>
                <a:spcPct val="20000"/>
              </a:spcBef>
            </a:pPr>
            <a:r>
              <a:rPr lang="en-US" sz="1600" b="1">
                <a:latin typeface="Times New Roman" pitchFamily="-1" charset="0"/>
              </a:rPr>
              <a:t>immigrant on the dock in Philadelphia.</a:t>
            </a:r>
          </a:p>
        </p:txBody>
      </p:sp>
      <p:pic>
        <p:nvPicPr>
          <p:cNvPr id="13316" name="Picture 7" title="An engraving shows two men standing on a dock with an angel flying overhead carrying a banner."/>
          <p:cNvPicPr>
            <a:picLocks noChangeAspect="1" noChangeArrowheads="1"/>
          </p:cNvPicPr>
          <p:nvPr/>
        </p:nvPicPr>
        <p:blipFill>
          <a:blip r:embed="rId3"/>
          <a:srcRect/>
          <a:stretch>
            <a:fillRect/>
          </a:stretch>
        </p:blipFill>
        <p:spPr bwMode="auto">
          <a:xfrm>
            <a:off x="2633663" y="762000"/>
            <a:ext cx="3876675" cy="4695825"/>
          </a:xfrm>
          <a:prstGeom prst="rect">
            <a:avLst/>
          </a:prstGeom>
          <a:noFill/>
          <a:ln w="9525">
            <a:noFill/>
            <a:miter lim="800000"/>
            <a:headEnd/>
            <a:tailEnd/>
          </a:ln>
        </p:spPr>
      </p:pic>
      <p:sp>
        <p:nvSpPr>
          <p:cNvPr id="5" name="Rectangle 2" hidden="1"/>
          <p:cNvSpPr txBox="1">
            <a:spLocks noChangeArrowheads="1"/>
          </p:cNvSpPr>
          <p:nvPr/>
        </p:nvSpPr>
        <p:spPr bwMode="auto">
          <a:xfrm>
            <a:off x="457200" y="138113"/>
            <a:ext cx="82296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5pPr>
            <a:lvl6pPr marL="25146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6pPr>
            <a:lvl7pPr marL="29718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7pPr>
            <a:lvl8pPr marL="34290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8pPr>
            <a:lvl9pPr marL="38862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9pPr>
          </a:lstStyle>
          <a:p>
            <a:pPr algn="ctr">
              <a:lnSpc>
                <a:spcPct val="100000"/>
              </a:lnSpc>
            </a:pPr>
            <a:r>
              <a:rPr lang="en-GB" altLang="en-US" sz="3600" i="0" dirty="0" smtClean="0">
                <a:solidFill>
                  <a:srgbClr val="000000"/>
                </a:solidFill>
                <a:latin typeface="Times New Roman" pitchFamily="18" charset="0"/>
              </a:rPr>
              <a:t>William Penn Welcomes an Immigrant</a:t>
            </a:r>
            <a:endParaRPr lang="en-GB" altLang="en-US" sz="3600" i="0" dirty="0">
              <a:solidFill>
                <a:srgbClr val="000000"/>
              </a:solidFill>
              <a:latin typeface="Times New Roman" pitchFamily="18" charset="0"/>
            </a:endParaRPr>
          </a:p>
        </p:txBody>
      </p:sp>
    </p:spTree>
    <p:extLst>
      <p:ext uri="{BB962C8B-B14F-4D97-AF65-F5344CB8AC3E}">
        <p14:creationId xmlns:p14="http://schemas.microsoft.com/office/powerpoint/2010/main" val="393969192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4495800" y="6096000"/>
            <a:ext cx="4598988" cy="685800"/>
          </a:xfrm>
          <a:prstGeom prst="rect">
            <a:avLst/>
          </a:prstGeom>
          <a:noFill/>
          <a:ln w="9525">
            <a:noFill/>
            <a:miter lim="800000"/>
            <a:headEnd/>
            <a:tailEnd/>
          </a:ln>
        </p:spPr>
        <p:txBody>
          <a:bodyPr wrap="none" lIns="279400" rIns="279400" bIns="279400" anchor="b">
            <a:prstTxWarp prst="textNoShape">
              <a:avLst/>
            </a:prstTxWarp>
          </a:bodyPr>
          <a:lstStyle/>
          <a:p>
            <a:pPr algn="r">
              <a:spcBef>
                <a:spcPct val="20000"/>
              </a:spcBef>
            </a:pPr>
            <a:r>
              <a:rPr lang="en-US" sz="1000" i="1">
                <a:latin typeface="Times New Roman" pitchFamily="-1" charset="0"/>
              </a:rPr>
              <a:t>Give Me Liberty!: An American History, 4th Edition</a:t>
            </a:r>
          </a:p>
          <a:p>
            <a:pPr algn="r">
              <a:spcBef>
                <a:spcPct val="20000"/>
              </a:spcBef>
            </a:pPr>
            <a:r>
              <a:rPr lang="en-US" sz="800">
                <a:latin typeface="Times New Roman" pitchFamily="-1" charset="0"/>
              </a:rPr>
              <a:t>Copyright © 2013 W.W. Norton &amp; Company</a:t>
            </a:r>
          </a:p>
        </p:txBody>
      </p:sp>
      <p:sp>
        <p:nvSpPr>
          <p:cNvPr id="15363" name="Rectangle 4"/>
          <p:cNvSpPr>
            <a:spLocks noChangeArrowheads="1"/>
          </p:cNvSpPr>
          <p:nvPr/>
        </p:nvSpPr>
        <p:spPr bwMode="auto">
          <a:xfrm>
            <a:off x="806450" y="6261100"/>
            <a:ext cx="1747838" cy="279400"/>
          </a:xfrm>
          <a:prstGeom prst="rect">
            <a:avLst/>
          </a:prstGeom>
          <a:noFill/>
          <a:ln w="9525">
            <a:noFill/>
            <a:miter lim="800000"/>
            <a:headEnd/>
            <a:tailEnd/>
          </a:ln>
        </p:spPr>
        <p:txBody>
          <a:bodyPr wrap="none">
            <a:prstTxWarp prst="textNoShape">
              <a:avLst/>
            </a:prstTxWarp>
            <a:spAutoFit/>
          </a:bodyPr>
          <a:lstStyle/>
          <a:p>
            <a:pPr>
              <a:lnSpc>
                <a:spcPct val="75000"/>
              </a:lnSpc>
              <a:spcBef>
                <a:spcPct val="20000"/>
              </a:spcBef>
            </a:pPr>
            <a:r>
              <a:rPr lang="en-US" sz="1600" b="1" i="1">
                <a:latin typeface="Times New Roman" pitchFamily="-1" charset="0"/>
              </a:rPr>
              <a:t>A Quaker Meeting</a:t>
            </a:r>
          </a:p>
        </p:txBody>
      </p:sp>
      <p:pic>
        <p:nvPicPr>
          <p:cNvPr id="15364" name="Picture 7" title="A painting shows people at a Quaker meeting."/>
          <p:cNvPicPr>
            <a:picLocks noChangeAspect="1" noChangeArrowheads="1"/>
          </p:cNvPicPr>
          <p:nvPr/>
        </p:nvPicPr>
        <p:blipFill>
          <a:blip r:embed="rId3"/>
          <a:srcRect/>
          <a:stretch>
            <a:fillRect/>
          </a:stretch>
        </p:blipFill>
        <p:spPr bwMode="auto">
          <a:xfrm>
            <a:off x="1828800" y="1157288"/>
            <a:ext cx="5486400" cy="4543425"/>
          </a:xfrm>
          <a:prstGeom prst="rect">
            <a:avLst/>
          </a:prstGeom>
          <a:noFill/>
          <a:ln w="9525">
            <a:noFill/>
            <a:miter lim="800000"/>
            <a:headEnd/>
            <a:tailEnd/>
          </a:ln>
        </p:spPr>
      </p:pic>
      <p:sp>
        <p:nvSpPr>
          <p:cNvPr id="5" name="Rectangle 2" hidden="1"/>
          <p:cNvSpPr txBox="1">
            <a:spLocks noChangeArrowheads="1"/>
          </p:cNvSpPr>
          <p:nvPr/>
        </p:nvSpPr>
        <p:spPr bwMode="auto">
          <a:xfrm>
            <a:off x="457200" y="138113"/>
            <a:ext cx="82296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5pPr>
            <a:lvl6pPr marL="25146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6pPr>
            <a:lvl7pPr marL="29718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7pPr>
            <a:lvl8pPr marL="34290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8pPr>
            <a:lvl9pPr marL="38862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9pPr>
          </a:lstStyle>
          <a:p>
            <a:pPr algn="ctr">
              <a:lnSpc>
                <a:spcPct val="100000"/>
              </a:lnSpc>
            </a:pPr>
            <a:r>
              <a:rPr lang="en-GB" altLang="en-US" sz="3600" dirty="0" smtClean="0">
                <a:solidFill>
                  <a:srgbClr val="000000"/>
                </a:solidFill>
                <a:latin typeface="Times New Roman" pitchFamily="18" charset="0"/>
              </a:rPr>
              <a:t>A Quaker Meeting</a:t>
            </a:r>
            <a:endParaRPr lang="en-GB" altLang="en-US" sz="3600" dirty="0">
              <a:solidFill>
                <a:srgbClr val="000000"/>
              </a:solidFill>
              <a:latin typeface="Times New Roman" pitchFamily="18" charset="0"/>
            </a:endParaRPr>
          </a:p>
        </p:txBody>
      </p:sp>
    </p:spTree>
    <p:extLst>
      <p:ext uri="{BB962C8B-B14F-4D97-AF65-F5344CB8AC3E}">
        <p14:creationId xmlns:p14="http://schemas.microsoft.com/office/powerpoint/2010/main" val="205902904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4495800" y="6096000"/>
            <a:ext cx="4598988" cy="685800"/>
          </a:xfrm>
          <a:prstGeom prst="rect">
            <a:avLst/>
          </a:prstGeom>
          <a:noFill/>
          <a:ln w="9525">
            <a:noFill/>
            <a:miter lim="800000"/>
            <a:headEnd/>
            <a:tailEnd/>
          </a:ln>
        </p:spPr>
        <p:txBody>
          <a:bodyPr wrap="none" lIns="279400" rIns="279400" bIns="279400" anchor="b">
            <a:prstTxWarp prst="textNoShape">
              <a:avLst/>
            </a:prstTxWarp>
          </a:bodyPr>
          <a:lstStyle/>
          <a:p>
            <a:pPr algn="r">
              <a:spcBef>
                <a:spcPct val="20000"/>
              </a:spcBef>
            </a:pPr>
            <a:r>
              <a:rPr lang="en-US" sz="1000" i="1">
                <a:solidFill>
                  <a:srgbClr val="FFFFFF"/>
                </a:solidFill>
                <a:latin typeface="Times New Roman" pitchFamily="-1" charset="0"/>
              </a:rPr>
              <a:t>Give Me Liberty!: An American History, 4th Edition</a:t>
            </a:r>
          </a:p>
          <a:p>
            <a:pPr algn="r">
              <a:spcBef>
                <a:spcPct val="20000"/>
              </a:spcBef>
            </a:pPr>
            <a:r>
              <a:rPr lang="en-US" sz="800">
                <a:solidFill>
                  <a:srgbClr val="FFFFFF"/>
                </a:solidFill>
                <a:latin typeface="Times New Roman" pitchFamily="-1" charset="0"/>
              </a:rPr>
              <a:t>Copyright © 2013 W.W. Norton &amp; Company</a:t>
            </a:r>
          </a:p>
        </p:txBody>
      </p:sp>
      <p:sp>
        <p:nvSpPr>
          <p:cNvPr id="36867" name="Rectangle 3"/>
          <p:cNvSpPr>
            <a:spLocks noChangeArrowheads="1"/>
          </p:cNvSpPr>
          <p:nvPr/>
        </p:nvSpPr>
        <p:spPr bwMode="auto">
          <a:xfrm>
            <a:off x="457200" y="5680075"/>
            <a:ext cx="5334000" cy="830263"/>
          </a:xfrm>
          <a:prstGeom prst="rect">
            <a:avLst/>
          </a:prstGeom>
          <a:noFill/>
          <a:ln w="9525">
            <a:noFill/>
            <a:miter lim="800000"/>
            <a:headEnd/>
            <a:tailEnd/>
          </a:ln>
        </p:spPr>
        <p:txBody>
          <a:bodyPr>
            <a:prstTxWarp prst="textNoShape">
              <a:avLst/>
            </a:prstTxWarp>
            <a:spAutoFit/>
          </a:bodyPr>
          <a:lstStyle/>
          <a:p>
            <a:endParaRPr lang="en-US" sz="1600" b="1">
              <a:solidFill>
                <a:srgbClr val="FFFFFF"/>
              </a:solidFill>
              <a:latin typeface="Times New Roman" pitchFamily="-1" charset="0"/>
            </a:endParaRPr>
          </a:p>
          <a:p>
            <a:r>
              <a:rPr lang="en-US" sz="1600" b="1" i="1">
                <a:solidFill>
                  <a:srgbClr val="FFFFFF"/>
                </a:solidFill>
                <a:latin typeface="Times New Roman" pitchFamily="-1" charset="0"/>
              </a:rPr>
              <a:t>View of Bethlehem, One of the Brethren’s Principal Settlements in Pennsylvania </a:t>
            </a:r>
          </a:p>
        </p:txBody>
      </p:sp>
      <p:pic>
        <p:nvPicPr>
          <p:cNvPr id="36868" name="Picture 3" title="A lithograph shows the farmland and houses of a community near a river."/>
          <p:cNvPicPr>
            <a:picLocks noChangeAspect="1" noChangeArrowheads="1"/>
          </p:cNvPicPr>
          <p:nvPr/>
        </p:nvPicPr>
        <p:blipFill>
          <a:blip r:embed="rId3"/>
          <a:srcRect/>
          <a:stretch>
            <a:fillRect/>
          </a:stretch>
        </p:blipFill>
        <p:spPr bwMode="auto">
          <a:xfrm>
            <a:off x="793750" y="1143000"/>
            <a:ext cx="7556500" cy="3368675"/>
          </a:xfrm>
          <a:prstGeom prst="rect">
            <a:avLst/>
          </a:prstGeom>
          <a:noFill/>
          <a:ln w="9525">
            <a:noFill/>
            <a:miter lim="800000"/>
            <a:headEnd/>
            <a:tailEnd/>
          </a:ln>
        </p:spPr>
      </p:pic>
      <p:sp>
        <p:nvSpPr>
          <p:cNvPr id="5" name="Rectangle 2" hidden="1"/>
          <p:cNvSpPr txBox="1">
            <a:spLocks noChangeArrowheads="1"/>
          </p:cNvSpPr>
          <p:nvPr/>
        </p:nvSpPr>
        <p:spPr bwMode="auto">
          <a:xfrm>
            <a:off x="457200" y="138113"/>
            <a:ext cx="82296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5pPr>
            <a:lvl6pPr marL="25146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6pPr>
            <a:lvl7pPr marL="29718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7pPr>
            <a:lvl8pPr marL="34290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8pPr>
            <a:lvl9pPr marL="38862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9pPr>
          </a:lstStyle>
          <a:p>
            <a:pPr algn="ctr">
              <a:lnSpc>
                <a:spcPct val="100000"/>
              </a:lnSpc>
            </a:pPr>
            <a:r>
              <a:rPr lang="en-GB" altLang="en-US" sz="3600" dirty="0" smtClean="0">
                <a:solidFill>
                  <a:srgbClr val="000000"/>
                </a:solidFill>
                <a:latin typeface="Times New Roman" pitchFamily="18" charset="0"/>
              </a:rPr>
              <a:t>View of Bethlehem</a:t>
            </a:r>
            <a:endParaRPr lang="en-GB" altLang="en-US" sz="3600" dirty="0">
              <a:solidFill>
                <a:srgbClr val="000000"/>
              </a:solidFill>
              <a:latin typeface="Times New Roman" pitchFamily="18" charset="0"/>
            </a:endParaRPr>
          </a:p>
        </p:txBody>
      </p:sp>
    </p:spTree>
    <p:extLst>
      <p:ext uri="{BB962C8B-B14F-4D97-AF65-F5344CB8AC3E}">
        <p14:creationId xmlns:p14="http://schemas.microsoft.com/office/powerpoint/2010/main" val="263870819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5867400" y="6096000"/>
            <a:ext cx="3227388" cy="685800"/>
          </a:xfrm>
          <a:prstGeom prst="rect">
            <a:avLst/>
          </a:prstGeom>
          <a:noFill/>
          <a:ln w="9525">
            <a:noFill/>
            <a:miter lim="800000"/>
            <a:headEnd/>
            <a:tailEnd/>
          </a:ln>
        </p:spPr>
        <p:txBody>
          <a:bodyPr wrap="none" lIns="279400" rIns="279400" bIns="279400" anchor="b">
            <a:prstTxWarp prst="textNoShape">
              <a:avLst/>
            </a:prstTxWarp>
          </a:bodyPr>
          <a:lstStyle/>
          <a:p>
            <a:pPr algn="r">
              <a:spcBef>
                <a:spcPct val="20000"/>
              </a:spcBef>
            </a:pPr>
            <a:r>
              <a:rPr lang="en-US" sz="1000" i="1">
                <a:latin typeface="Times New Roman" pitchFamily="-1" charset="0"/>
              </a:rPr>
              <a:t>Give Me Liberty!: An American History, 4th Edition</a:t>
            </a:r>
          </a:p>
          <a:p>
            <a:pPr algn="r">
              <a:spcBef>
                <a:spcPct val="20000"/>
              </a:spcBef>
            </a:pPr>
            <a:r>
              <a:rPr lang="en-US" sz="800">
                <a:latin typeface="Times New Roman" pitchFamily="-1" charset="0"/>
              </a:rPr>
              <a:t>Copyright © 2013 W.W. Norton &amp; Company</a:t>
            </a:r>
          </a:p>
        </p:txBody>
      </p:sp>
      <p:sp>
        <p:nvSpPr>
          <p:cNvPr id="37891" name="Rectangle 3"/>
          <p:cNvSpPr>
            <a:spLocks noChangeArrowheads="1"/>
          </p:cNvSpPr>
          <p:nvPr/>
        </p:nvSpPr>
        <p:spPr bwMode="auto">
          <a:xfrm>
            <a:off x="806450" y="6043613"/>
            <a:ext cx="4589463" cy="509587"/>
          </a:xfrm>
          <a:prstGeom prst="rect">
            <a:avLst/>
          </a:prstGeom>
          <a:noFill/>
          <a:ln w="9525">
            <a:noFill/>
            <a:miter lim="800000"/>
            <a:headEnd/>
            <a:tailEnd/>
          </a:ln>
        </p:spPr>
        <p:txBody>
          <a:bodyPr wrap="none">
            <a:prstTxWarp prst="textNoShape">
              <a:avLst/>
            </a:prstTxWarp>
            <a:spAutoFit/>
          </a:bodyPr>
          <a:lstStyle/>
          <a:p>
            <a:pPr>
              <a:lnSpc>
                <a:spcPct val="75000"/>
              </a:lnSpc>
              <a:spcBef>
                <a:spcPct val="20000"/>
              </a:spcBef>
            </a:pPr>
            <a:r>
              <a:rPr lang="en-US" sz="1600" b="1">
                <a:latin typeface="Times New Roman" pitchFamily="-1" charset="0"/>
              </a:rPr>
              <a:t>Baptists were among the numerous religious</a:t>
            </a:r>
          </a:p>
          <a:p>
            <a:pPr>
              <a:lnSpc>
                <a:spcPct val="75000"/>
              </a:lnSpc>
              <a:spcBef>
                <a:spcPct val="20000"/>
              </a:spcBef>
            </a:pPr>
            <a:r>
              <a:rPr lang="en-US" sz="1600" b="1">
                <a:latin typeface="Times New Roman" pitchFamily="-1" charset="0"/>
              </a:rPr>
              <a:t>denominations in the eighteenth-century colonies.</a:t>
            </a:r>
          </a:p>
        </p:txBody>
      </p:sp>
      <p:pic>
        <p:nvPicPr>
          <p:cNvPr id="37892" name="Picture 7" title="An engraving shows two people in a river with a group of people standing together on the shore watching."/>
          <p:cNvPicPr>
            <a:picLocks noChangeAspect="1" noChangeArrowheads="1"/>
          </p:cNvPicPr>
          <p:nvPr/>
        </p:nvPicPr>
        <p:blipFill>
          <a:blip r:embed="rId3"/>
          <a:srcRect l="1561" t="2939" r="1561" b="2750"/>
          <a:stretch>
            <a:fillRect/>
          </a:stretch>
        </p:blipFill>
        <p:spPr bwMode="auto">
          <a:xfrm>
            <a:off x="1323975" y="1719263"/>
            <a:ext cx="6496050" cy="3425825"/>
          </a:xfrm>
          <a:prstGeom prst="rect">
            <a:avLst/>
          </a:prstGeom>
          <a:noFill/>
          <a:ln w="9525">
            <a:noFill/>
            <a:miter lim="800000"/>
            <a:headEnd/>
            <a:tailEnd/>
          </a:ln>
        </p:spPr>
      </p:pic>
      <p:sp>
        <p:nvSpPr>
          <p:cNvPr id="5" name="Rectangle 2" hidden="1"/>
          <p:cNvSpPr txBox="1">
            <a:spLocks noChangeArrowheads="1"/>
          </p:cNvSpPr>
          <p:nvPr/>
        </p:nvSpPr>
        <p:spPr bwMode="auto">
          <a:xfrm>
            <a:off x="457200" y="138113"/>
            <a:ext cx="82296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5pPr>
            <a:lvl6pPr marL="25146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6pPr>
            <a:lvl7pPr marL="29718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7pPr>
            <a:lvl8pPr marL="34290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8pPr>
            <a:lvl9pPr marL="38862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9pPr>
          </a:lstStyle>
          <a:p>
            <a:pPr algn="ctr">
              <a:lnSpc>
                <a:spcPct val="100000"/>
              </a:lnSpc>
            </a:pPr>
            <a:r>
              <a:rPr lang="en-GB" altLang="en-US" sz="3600" i="0" dirty="0" smtClean="0">
                <a:solidFill>
                  <a:srgbClr val="000000"/>
                </a:solidFill>
                <a:latin typeface="Times New Roman" pitchFamily="18" charset="0"/>
              </a:rPr>
              <a:t>A Baptism in Pennsylvania</a:t>
            </a:r>
            <a:endParaRPr lang="en-GB" altLang="en-US" sz="3600" i="0" dirty="0">
              <a:solidFill>
                <a:srgbClr val="000000"/>
              </a:solidFill>
              <a:latin typeface="Times New Roman" pitchFamily="18" charset="0"/>
            </a:endParaRPr>
          </a:p>
        </p:txBody>
      </p:sp>
    </p:spTree>
    <p:extLst>
      <p:ext uri="{BB962C8B-B14F-4D97-AF65-F5344CB8AC3E}">
        <p14:creationId xmlns:p14="http://schemas.microsoft.com/office/powerpoint/2010/main" val="116217994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political-map-of-Europ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5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17474" y="6416851"/>
            <a:ext cx="792630" cy="369332"/>
          </a:xfrm>
          <a:prstGeom prst="rect">
            <a:avLst/>
          </a:prstGeom>
          <a:noFill/>
        </p:spPr>
        <p:txBody>
          <a:bodyPr wrap="none" rtlCol="0">
            <a:spAutoFit/>
          </a:bodyPr>
          <a:lstStyle/>
          <a:p>
            <a:r>
              <a:rPr lang="en-US"/>
              <a:t>(2016)</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4495800" y="6096000"/>
            <a:ext cx="4598988" cy="685800"/>
          </a:xfrm>
          <a:prstGeom prst="rect">
            <a:avLst/>
          </a:prstGeom>
          <a:noFill/>
          <a:ln w="9525">
            <a:noFill/>
            <a:miter lim="800000"/>
            <a:headEnd/>
            <a:tailEnd/>
          </a:ln>
        </p:spPr>
        <p:txBody>
          <a:bodyPr wrap="none" lIns="279400" rIns="279400" bIns="279400" anchor="b">
            <a:prstTxWarp prst="textNoShape">
              <a:avLst/>
            </a:prstTxWarp>
          </a:bodyPr>
          <a:lstStyle/>
          <a:p>
            <a:pPr algn="r">
              <a:spcBef>
                <a:spcPct val="20000"/>
              </a:spcBef>
            </a:pPr>
            <a:r>
              <a:rPr lang="en-US" sz="1000" i="1">
                <a:latin typeface="Times New Roman" pitchFamily="-1" charset="0"/>
              </a:rPr>
              <a:t>Give Me Liberty!: An American History, 4th Edition</a:t>
            </a:r>
          </a:p>
          <a:p>
            <a:pPr algn="r">
              <a:spcBef>
                <a:spcPct val="20000"/>
              </a:spcBef>
            </a:pPr>
            <a:r>
              <a:rPr lang="en-US" sz="800">
                <a:latin typeface="Times New Roman" pitchFamily="-1" charset="0"/>
              </a:rPr>
              <a:t>Copyright © 2013 W.W. Norton &amp; Company</a:t>
            </a:r>
          </a:p>
        </p:txBody>
      </p:sp>
      <p:sp>
        <p:nvSpPr>
          <p:cNvPr id="39939" name="Rectangle 3"/>
          <p:cNvSpPr>
            <a:spLocks noChangeArrowheads="1"/>
          </p:cNvSpPr>
          <p:nvPr/>
        </p:nvSpPr>
        <p:spPr bwMode="auto">
          <a:xfrm>
            <a:off x="806450" y="6276975"/>
            <a:ext cx="3627438" cy="276225"/>
          </a:xfrm>
          <a:prstGeom prst="rect">
            <a:avLst/>
          </a:prstGeom>
          <a:noFill/>
          <a:ln w="9525">
            <a:noFill/>
            <a:miter lim="800000"/>
            <a:headEnd/>
            <a:tailEnd/>
          </a:ln>
        </p:spPr>
        <p:txBody>
          <a:bodyPr wrap="none">
            <a:prstTxWarp prst="textNoShape">
              <a:avLst/>
            </a:prstTxWarp>
            <a:spAutoFit/>
          </a:bodyPr>
          <a:lstStyle/>
          <a:p>
            <a:pPr>
              <a:lnSpc>
                <a:spcPct val="75000"/>
              </a:lnSpc>
              <a:spcBef>
                <a:spcPct val="20000"/>
              </a:spcBef>
            </a:pPr>
            <a:r>
              <a:rPr lang="en-US" sz="1600" b="1" i="1">
                <a:latin typeface="Times New Roman" pitchFamily="-1" charset="0"/>
              </a:rPr>
              <a:t>William Penn’s Treaty with the Indians</a:t>
            </a:r>
          </a:p>
        </p:txBody>
      </p:sp>
      <p:pic>
        <p:nvPicPr>
          <p:cNvPr id="39940" name="Picture 7" title="A painting shows a group of colonists talking to a group of Indians."/>
          <p:cNvPicPr>
            <a:picLocks noChangeAspect="1" noChangeArrowheads="1"/>
          </p:cNvPicPr>
          <p:nvPr/>
        </p:nvPicPr>
        <p:blipFill>
          <a:blip r:embed="rId3"/>
          <a:srcRect/>
          <a:stretch>
            <a:fillRect/>
          </a:stretch>
        </p:blipFill>
        <p:spPr bwMode="auto">
          <a:xfrm>
            <a:off x="1828800" y="1365250"/>
            <a:ext cx="5486400" cy="4127500"/>
          </a:xfrm>
          <a:prstGeom prst="rect">
            <a:avLst/>
          </a:prstGeom>
          <a:noFill/>
          <a:ln w="9525">
            <a:noFill/>
            <a:miter lim="800000"/>
            <a:headEnd/>
            <a:tailEnd/>
          </a:ln>
        </p:spPr>
      </p:pic>
      <p:sp>
        <p:nvSpPr>
          <p:cNvPr id="5" name="Rectangle 2" hidden="1"/>
          <p:cNvSpPr txBox="1">
            <a:spLocks noChangeArrowheads="1"/>
          </p:cNvSpPr>
          <p:nvPr/>
        </p:nvSpPr>
        <p:spPr bwMode="auto">
          <a:xfrm>
            <a:off x="457200" y="138113"/>
            <a:ext cx="82296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5pPr>
            <a:lvl6pPr marL="25146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6pPr>
            <a:lvl7pPr marL="29718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7pPr>
            <a:lvl8pPr marL="34290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8pPr>
            <a:lvl9pPr marL="38862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9pPr>
          </a:lstStyle>
          <a:p>
            <a:pPr algn="ctr">
              <a:lnSpc>
                <a:spcPct val="100000"/>
              </a:lnSpc>
            </a:pPr>
            <a:r>
              <a:rPr lang="en-GB" altLang="en-US" sz="3600" dirty="0" smtClean="0">
                <a:solidFill>
                  <a:srgbClr val="000000"/>
                </a:solidFill>
                <a:latin typeface="Times New Roman" pitchFamily="18" charset="0"/>
              </a:rPr>
              <a:t>William Penn’s Treaty with the Indians</a:t>
            </a:r>
            <a:endParaRPr lang="en-GB" altLang="en-US" sz="3600" dirty="0">
              <a:solidFill>
                <a:srgbClr val="000000"/>
              </a:solidFill>
              <a:latin typeface="Times New Roman" pitchFamily="18" charset="0"/>
            </a:endParaRPr>
          </a:p>
        </p:txBody>
      </p:sp>
    </p:spTree>
    <p:extLst>
      <p:ext uri="{BB962C8B-B14F-4D97-AF65-F5344CB8AC3E}">
        <p14:creationId xmlns:p14="http://schemas.microsoft.com/office/powerpoint/2010/main" val="176822117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5495" y="949711"/>
            <a:ext cx="6670807" cy="5170645"/>
          </a:xfrm>
          <a:prstGeom prst="rect">
            <a:avLst/>
          </a:prstGeom>
        </p:spPr>
        <p:txBody>
          <a:bodyPr wrap="square">
            <a:spAutoFit/>
          </a:bodyPr>
          <a:lstStyle/>
          <a:p>
            <a:r>
              <a:rPr lang="en-US" sz="2200"/>
              <a:t>1700 – Total population of English North American colonies: about 250,000.</a:t>
            </a:r>
            <a:br>
              <a:rPr lang="en-US" sz="2200"/>
            </a:br>
            <a:r>
              <a:rPr lang="en-US" sz="2200"/>
              <a:t/>
            </a:r>
            <a:br>
              <a:rPr lang="en-US" sz="2200"/>
            </a:br>
            <a:r>
              <a:rPr lang="en-US" sz="2200"/>
              <a:t>1700-1775: Migrations to English colonies estimated at 600,000 arrivals, almost half from Africa (brought as slaves), 110,000 from Ireland, 85,000 from German lands, 100,000 from Britain. In addition to 280,000 slaves, about 100,000 arrive as indenturied servants, 52,000 as convicts, and about 150,000 as free. (Source: Foner, 4th Ed., 2014, Table 3.1, p. 111.) </a:t>
            </a:r>
          </a:p>
          <a:p>
            <a:endParaRPr lang="en-US" sz="2200"/>
          </a:p>
          <a:p>
            <a:r>
              <a:rPr lang="en-US" sz="2200"/>
              <a:t>1770: Philadelphia (pop. ~30,000) is biggest city in English colonies; New York second with pop. 20,000. The other big cities are Boston, Charleston and Newport.</a:t>
            </a:r>
            <a:br>
              <a:rPr lang="en-US" sz="2200"/>
            </a:br>
            <a:endParaRPr lang="en-US" sz="2200"/>
          </a:p>
        </p:txBody>
      </p:sp>
    </p:spTree>
    <p:extLst>
      <p:ext uri="{BB962C8B-B14F-4D97-AF65-F5344CB8AC3E}">
        <p14:creationId xmlns:p14="http://schemas.microsoft.com/office/powerpoint/2010/main" val="120688884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4495800" y="6096000"/>
            <a:ext cx="4598988" cy="685800"/>
          </a:xfrm>
          <a:prstGeom prst="rect">
            <a:avLst/>
          </a:prstGeom>
          <a:noFill/>
          <a:ln w="9525">
            <a:noFill/>
            <a:miter lim="800000"/>
            <a:headEnd/>
            <a:tailEnd/>
          </a:ln>
        </p:spPr>
        <p:txBody>
          <a:bodyPr wrap="none" lIns="279400" rIns="279400" bIns="279400" anchor="b">
            <a:prstTxWarp prst="textNoShape">
              <a:avLst/>
            </a:prstTxWarp>
          </a:bodyPr>
          <a:lstStyle/>
          <a:p>
            <a:pPr algn="r">
              <a:spcBef>
                <a:spcPct val="20000"/>
              </a:spcBef>
            </a:pPr>
            <a:r>
              <a:rPr lang="en-US" sz="1000" i="1">
                <a:solidFill>
                  <a:srgbClr val="FFFFFF"/>
                </a:solidFill>
                <a:latin typeface="Times New Roman" pitchFamily="-1" charset="0"/>
              </a:rPr>
              <a:t>Give Me Liberty!: An American History, 4th Edition</a:t>
            </a:r>
          </a:p>
          <a:p>
            <a:pPr algn="r">
              <a:spcBef>
                <a:spcPct val="20000"/>
              </a:spcBef>
            </a:pPr>
            <a:r>
              <a:rPr lang="en-US" sz="800">
                <a:solidFill>
                  <a:srgbClr val="FFFFFF"/>
                </a:solidFill>
                <a:latin typeface="Times New Roman" pitchFamily="-1" charset="0"/>
              </a:rPr>
              <a:t>Copyright © 2013 W.W. Norton &amp; Company</a:t>
            </a:r>
          </a:p>
        </p:txBody>
      </p:sp>
      <p:sp>
        <p:nvSpPr>
          <p:cNvPr id="33795" name="Rectangle 3"/>
          <p:cNvSpPr>
            <a:spLocks noChangeArrowheads="1"/>
          </p:cNvSpPr>
          <p:nvPr/>
        </p:nvSpPr>
        <p:spPr bwMode="auto">
          <a:xfrm>
            <a:off x="457200" y="5703888"/>
            <a:ext cx="4170363" cy="1077912"/>
          </a:xfrm>
          <a:prstGeom prst="rect">
            <a:avLst/>
          </a:prstGeom>
          <a:noFill/>
          <a:ln w="9525">
            <a:noFill/>
            <a:miter lim="800000"/>
            <a:headEnd/>
            <a:tailEnd/>
          </a:ln>
        </p:spPr>
        <p:txBody>
          <a:bodyPr wrap="none">
            <a:prstTxWarp prst="textNoShape">
              <a:avLst/>
            </a:prstTxWarp>
            <a:spAutoFit/>
          </a:bodyPr>
          <a:lstStyle/>
          <a:p>
            <a:endParaRPr lang="en-US" sz="1600" b="1">
              <a:solidFill>
                <a:srgbClr val="FFFFFF"/>
              </a:solidFill>
              <a:latin typeface="Times New Roman" pitchFamily="-1" charset="0"/>
            </a:endParaRPr>
          </a:p>
          <a:p>
            <a:r>
              <a:rPr lang="en-US" sz="1600">
                <a:solidFill>
                  <a:srgbClr val="FFFFFF"/>
                </a:solidFill>
                <a:latin typeface="Times New Roman" pitchFamily="-1" charset="0"/>
              </a:rPr>
              <a:t>TABLE 3.1</a:t>
            </a:r>
            <a:r>
              <a:rPr lang="en-US" sz="1600" b="1">
                <a:solidFill>
                  <a:srgbClr val="FFFFFF"/>
                </a:solidFill>
                <a:latin typeface="Times New Roman" pitchFamily="-1" charset="0"/>
              </a:rPr>
              <a:t> Origins and Status of Migrants to </a:t>
            </a:r>
          </a:p>
          <a:p>
            <a:r>
              <a:rPr lang="en-US" sz="1600" b="1">
                <a:solidFill>
                  <a:srgbClr val="FFFFFF"/>
                </a:solidFill>
                <a:latin typeface="Times New Roman" pitchFamily="-1" charset="0"/>
              </a:rPr>
              <a:t>British North American colonies, 1700–1775</a:t>
            </a:r>
          </a:p>
          <a:p>
            <a:r>
              <a:rPr lang="en-US" sz="1600">
                <a:solidFill>
                  <a:srgbClr val="FFFFFF"/>
                </a:solidFill>
                <a:latin typeface="Times New Roman" pitchFamily="-1" charset="0"/>
              </a:rPr>
              <a:t> </a:t>
            </a:r>
            <a:endParaRPr lang="en-US" sz="1600" b="1">
              <a:solidFill>
                <a:srgbClr val="FFFFFF"/>
              </a:solidFill>
              <a:latin typeface="Times New Roman" pitchFamily="-1" charset="0"/>
            </a:endParaRPr>
          </a:p>
        </p:txBody>
      </p:sp>
      <p:pic>
        <p:nvPicPr>
          <p:cNvPr id="33796" name="Picture 3" descr="All of the 278,400 migrants from Africa were slaves. Of the 108,600 migrants from Ireland, 39,000 were indentured servants; 17,500 were convicts; and 52,100 were free. Of the 84,500 migrants from Germany, 30,000 were indentured servants and 54,500 were free. Of the 73,100 migrants from England and Wales, 27,200 were indentured servants; 32,500 were convicts; and 13,400 were free. Of the 35,300 migrants from Scotland, 7,400 were indentured servants; 2,200 were convicts; and 25,700 were free. The total number of migrants from other countries was 5,900, all of whom were free. The total number of migrants was 585,800: 278,400 were slaves; 103,600 were indentured servants; 52,200 were convicts; and 151,600 were free." title="A table shows the origins and status of migrants to the British North American Colonies between 1700 and 1775."/>
          <p:cNvPicPr>
            <a:picLocks noChangeAspect="1" noChangeArrowheads="1"/>
          </p:cNvPicPr>
          <p:nvPr/>
        </p:nvPicPr>
        <p:blipFill>
          <a:blip r:embed="rId3"/>
          <a:srcRect/>
          <a:stretch>
            <a:fillRect/>
          </a:stretch>
        </p:blipFill>
        <p:spPr bwMode="auto">
          <a:xfrm>
            <a:off x="82540" y="1219200"/>
            <a:ext cx="9161947" cy="4484688"/>
          </a:xfrm>
          <a:prstGeom prst="rect">
            <a:avLst/>
          </a:prstGeom>
          <a:noFill/>
          <a:ln w="9525">
            <a:noFill/>
            <a:miter lim="800000"/>
            <a:headEnd/>
            <a:tailEnd/>
          </a:ln>
        </p:spPr>
      </p:pic>
      <p:sp>
        <p:nvSpPr>
          <p:cNvPr id="5" name="Rectangle 2" hidden="1"/>
          <p:cNvSpPr txBox="1">
            <a:spLocks noChangeArrowheads="1"/>
          </p:cNvSpPr>
          <p:nvPr/>
        </p:nvSpPr>
        <p:spPr bwMode="auto">
          <a:xfrm>
            <a:off x="457200" y="138113"/>
            <a:ext cx="82296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5pPr>
            <a:lvl6pPr marL="25146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6pPr>
            <a:lvl7pPr marL="29718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7pPr>
            <a:lvl8pPr marL="34290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8pPr>
            <a:lvl9pPr marL="38862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9pPr>
          </a:lstStyle>
          <a:p>
            <a:pPr algn="ctr">
              <a:lnSpc>
                <a:spcPct val="100000"/>
              </a:lnSpc>
            </a:pPr>
            <a:r>
              <a:rPr lang="en-GB" altLang="en-US" sz="3600" i="0" dirty="0" smtClean="0">
                <a:solidFill>
                  <a:srgbClr val="000000"/>
                </a:solidFill>
                <a:latin typeface="Times New Roman" pitchFamily="18" charset="0"/>
              </a:rPr>
              <a:t>Origins and Status of Migrants to British North American Colonies, 1700–1775</a:t>
            </a:r>
            <a:endParaRPr lang="en-GB" altLang="en-US" sz="3600" i="0" dirty="0">
              <a:solidFill>
                <a:srgbClr val="000000"/>
              </a:solidFill>
              <a:latin typeface="Times New Roman" pitchFamily="18" charset="0"/>
            </a:endParaRPr>
          </a:p>
        </p:txBody>
      </p:sp>
      <p:sp>
        <p:nvSpPr>
          <p:cNvPr id="2" name="TextBox 1"/>
          <p:cNvSpPr txBox="1"/>
          <p:nvPr/>
        </p:nvSpPr>
        <p:spPr>
          <a:xfrm>
            <a:off x="750425" y="721515"/>
            <a:ext cx="7879656" cy="523220"/>
          </a:xfrm>
          <a:prstGeom prst="rect">
            <a:avLst/>
          </a:prstGeom>
          <a:noFill/>
        </p:spPr>
        <p:txBody>
          <a:bodyPr wrap="none" rtlCol="0">
            <a:spAutoFit/>
          </a:bodyPr>
          <a:lstStyle/>
          <a:p>
            <a:r>
              <a:rPr lang="en-US" sz="2800" b="1"/>
              <a:t>ESTIMATED ARRIVALS TO 13 COLONIES, 1700-1770s</a:t>
            </a:r>
          </a:p>
        </p:txBody>
      </p:sp>
    </p:spTree>
    <p:extLst>
      <p:ext uri="{BB962C8B-B14F-4D97-AF65-F5344CB8AC3E}">
        <p14:creationId xmlns:p14="http://schemas.microsoft.com/office/powerpoint/2010/main" val="128804751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948" y="44020"/>
            <a:ext cx="8831815" cy="6740308"/>
          </a:xfrm>
          <a:prstGeom prst="rect">
            <a:avLst/>
          </a:prstGeom>
        </p:spPr>
        <p:txBody>
          <a:bodyPr wrap="square">
            <a:spAutoFit/>
          </a:bodyPr>
          <a:lstStyle/>
          <a:p>
            <a:r>
              <a:rPr lang="en-US"/>
              <a:t>1718 – New Orleans founded as capital of French Louisiana. </a:t>
            </a:r>
            <a:br>
              <a:rPr lang="en-US"/>
            </a:br>
            <a:r>
              <a:rPr lang="en-US"/>
              <a:t/>
            </a:r>
            <a:br>
              <a:rPr lang="en-US"/>
            </a:br>
            <a:r>
              <a:rPr lang="en-US"/>
              <a:t>1730 – Establishment of Georgia (last of 13 colonies). Since 1717, England uses banishment to colonies as punishment for many convicted criminals.</a:t>
            </a:r>
          </a:p>
          <a:p>
            <a:endParaRPr lang="en-US">
              <a:effectLst/>
            </a:endParaRPr>
          </a:p>
          <a:p>
            <a:r>
              <a:rPr lang="en-US"/>
              <a:t>1730s – Great Awakening, religious revivals sweep colonies. </a:t>
            </a:r>
            <a:br>
              <a:rPr lang="en-US"/>
            </a:br>
            <a:r>
              <a:rPr lang="en-US"/>
              <a:t/>
            </a:r>
            <a:br>
              <a:rPr lang="en-US"/>
            </a:br>
            <a:r>
              <a:rPr lang="en-US"/>
              <a:t>1734-35 – Zenger case in New York sets free speech precedent.</a:t>
            </a:r>
            <a:br>
              <a:rPr lang="en-US"/>
            </a:br>
            <a:r>
              <a:rPr lang="en-US"/>
              <a:t/>
            </a:r>
            <a:br>
              <a:rPr lang="en-US"/>
            </a:br>
            <a:r>
              <a:rPr lang="en-US"/>
              <a:t>1739 – Slave rebellion in Stono, South Carolina; fugitives flee to Spanish Florida. (Spain has policy of accepting fugitive slaves from English colonies; this increases the Seminole nations in Florida.)</a:t>
            </a:r>
            <a:br>
              <a:rPr lang="en-US"/>
            </a:br>
            <a:r>
              <a:rPr lang="en-US"/>
              <a:t/>
            </a:r>
            <a:br>
              <a:rPr lang="en-US"/>
            </a:br>
            <a:r>
              <a:rPr lang="en-US"/>
              <a:t>1750 – Estimated European and African population of British colonies, from Nova Scotia to Georgia: 1.2 million. New England 350,000, middle colonies 300,000, South 500,000.</a:t>
            </a:r>
            <a:br>
              <a:rPr lang="en-US"/>
            </a:br>
            <a:r>
              <a:rPr lang="en-US"/>
              <a:t/>
            </a:r>
            <a:br>
              <a:rPr lang="en-US"/>
            </a:br>
            <a:r>
              <a:rPr lang="en-US"/>
              <a:t>1700s-1800s: First industrial revolution in England. (Similar development in U.S. after 1815, in France from 1820s and in German lands from 1840s.) </a:t>
            </a:r>
          </a:p>
          <a:p>
            <a:endParaRPr lang="en-US"/>
          </a:p>
          <a:p>
            <a:r>
              <a:rPr lang="en-US"/>
              <a:t>1754 – Seven Year’s War, a world war of European empires, originates with colonists’ conflict with natives on Ohio River. Around this time Benjamin Franklin presents “Albany Plan” for united defense of colonies. In Pennsylvania, non-Quaker majority supports war with Indians.</a:t>
            </a:r>
            <a:br>
              <a:rPr lang="en-US"/>
            </a:br>
            <a:r>
              <a:rPr lang="en-US"/>
              <a:t/>
            </a:r>
            <a:br>
              <a:rPr lang="en-US"/>
            </a:br>
            <a:r>
              <a:rPr lang="en-US" b="1"/>
              <a:t>1763</a:t>
            </a:r>
            <a:r>
              <a:rPr lang="en-US"/>
              <a:t> – End of Seven Years’ War, line of settlement, beginning of pre-revolutionary period.</a:t>
            </a:r>
            <a:r>
              <a:rPr lang="en-US">
                <a:effectLst/>
              </a:rPr>
              <a:t>  </a:t>
            </a:r>
            <a:endParaRPr lang="en-US"/>
          </a:p>
        </p:txBody>
      </p:sp>
    </p:spTree>
    <p:extLst>
      <p:ext uri="{BB962C8B-B14F-4D97-AF65-F5344CB8AC3E}">
        <p14:creationId xmlns:p14="http://schemas.microsoft.com/office/powerpoint/2010/main" val="120688884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4495800" y="6096000"/>
            <a:ext cx="4598988" cy="685800"/>
          </a:xfrm>
          <a:prstGeom prst="rect">
            <a:avLst/>
          </a:prstGeom>
          <a:noFill/>
          <a:ln w="9525">
            <a:noFill/>
            <a:miter lim="800000"/>
            <a:headEnd/>
            <a:tailEnd/>
          </a:ln>
        </p:spPr>
        <p:txBody>
          <a:bodyPr wrap="none" lIns="279400" rIns="279400" bIns="279400" anchor="b">
            <a:prstTxWarp prst="textNoShape">
              <a:avLst/>
            </a:prstTxWarp>
          </a:bodyPr>
          <a:lstStyle/>
          <a:p>
            <a:pPr algn="r">
              <a:spcBef>
                <a:spcPct val="20000"/>
              </a:spcBef>
            </a:pPr>
            <a:r>
              <a:rPr lang="en-US" sz="1000" i="1">
                <a:latin typeface="Times New Roman" pitchFamily="-1" charset="0"/>
              </a:rPr>
              <a:t>Give Me Liberty!: An American History, 4th Edition</a:t>
            </a:r>
          </a:p>
          <a:p>
            <a:pPr algn="r">
              <a:spcBef>
                <a:spcPct val="20000"/>
              </a:spcBef>
            </a:pPr>
            <a:r>
              <a:rPr lang="en-US" sz="800">
                <a:latin typeface="Times New Roman" pitchFamily="-1" charset="0"/>
              </a:rPr>
              <a:t>Copyright © 2013 W.W. Norton &amp; Company</a:t>
            </a:r>
          </a:p>
        </p:txBody>
      </p:sp>
      <p:sp>
        <p:nvSpPr>
          <p:cNvPr id="34819" name="Rectangle 3"/>
          <p:cNvSpPr>
            <a:spLocks noChangeArrowheads="1"/>
          </p:cNvSpPr>
          <p:nvPr/>
        </p:nvSpPr>
        <p:spPr bwMode="auto">
          <a:xfrm>
            <a:off x="806450" y="6032500"/>
            <a:ext cx="5073650" cy="509588"/>
          </a:xfrm>
          <a:prstGeom prst="rect">
            <a:avLst/>
          </a:prstGeom>
          <a:noFill/>
          <a:ln w="9525">
            <a:noFill/>
            <a:miter lim="800000"/>
            <a:headEnd/>
            <a:tailEnd/>
          </a:ln>
        </p:spPr>
        <p:txBody>
          <a:bodyPr wrap="none">
            <a:prstTxWarp prst="textNoShape">
              <a:avLst/>
            </a:prstTxWarp>
            <a:spAutoFit/>
          </a:bodyPr>
          <a:lstStyle/>
          <a:p>
            <a:pPr>
              <a:lnSpc>
                <a:spcPct val="75000"/>
              </a:lnSpc>
              <a:spcBef>
                <a:spcPct val="20000"/>
              </a:spcBef>
            </a:pPr>
            <a:r>
              <a:rPr lang="en-US" sz="1600">
                <a:latin typeface="Times New Roman" pitchFamily="-1" charset="0"/>
              </a:rPr>
              <a:t>Map 3.2</a:t>
            </a:r>
            <a:r>
              <a:rPr lang="en-US" sz="1600" b="1">
                <a:latin typeface="Times New Roman" pitchFamily="-1" charset="0"/>
              </a:rPr>
              <a:t> European settlement and ethnic diversity on the</a:t>
            </a:r>
          </a:p>
          <a:p>
            <a:pPr>
              <a:lnSpc>
                <a:spcPct val="75000"/>
              </a:lnSpc>
              <a:spcBef>
                <a:spcPct val="20000"/>
              </a:spcBef>
            </a:pPr>
            <a:r>
              <a:rPr lang="en-US" sz="1600" b="1">
                <a:latin typeface="Times New Roman" pitchFamily="-1" charset="0"/>
              </a:rPr>
              <a:t>Atlantic coast of North America, 1760</a:t>
            </a:r>
          </a:p>
        </p:txBody>
      </p:sp>
      <p:pic>
        <p:nvPicPr>
          <p:cNvPr id="34820" name="Picture 11" descr="English settlements stretched along the Atlantic coast from Maine down to the northern part of Florida. French settlements were along the Saint Lawrence River in present-day Canada. German settlements were in parts of New York, Pennsylvania, Maryland, and the Carolinas. Dutch settlements were along the Hudson River in New York and in upper parts of New Jersey. African settlements were on the coasts of Maryland, Virginia, North Carolina, South Carolina, Georgia, and Florida. Scotch-Irish settlements were in Pennsylvania, Virginia, North Carolina, South Carolina, and the Appalachian Mountains. Highland Scots settlements were in North Carolina and Georgia. " title="A map shows European settlement and ethnic diversity on the Atlantic coast of North America in 1760. "/>
          <p:cNvPicPr>
            <a:picLocks noChangeAspect="1" noChangeArrowheads="1"/>
          </p:cNvPicPr>
          <p:nvPr/>
        </p:nvPicPr>
        <p:blipFill>
          <a:blip r:embed="rId3"/>
          <a:srcRect/>
          <a:stretch>
            <a:fillRect/>
          </a:stretch>
        </p:blipFill>
        <p:spPr bwMode="auto">
          <a:xfrm>
            <a:off x="2794000" y="938213"/>
            <a:ext cx="3556000" cy="4981575"/>
          </a:xfrm>
          <a:prstGeom prst="rect">
            <a:avLst/>
          </a:prstGeom>
          <a:noFill/>
          <a:ln w="9525">
            <a:noFill/>
            <a:miter lim="800000"/>
            <a:headEnd/>
            <a:tailEnd/>
          </a:ln>
        </p:spPr>
      </p:pic>
      <p:sp>
        <p:nvSpPr>
          <p:cNvPr id="5" name="Rectangle 2" hidden="1"/>
          <p:cNvSpPr txBox="1">
            <a:spLocks noChangeArrowheads="1"/>
          </p:cNvSpPr>
          <p:nvPr/>
        </p:nvSpPr>
        <p:spPr bwMode="auto">
          <a:xfrm>
            <a:off x="457200" y="138113"/>
            <a:ext cx="82296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5pPr>
            <a:lvl6pPr marL="25146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6pPr>
            <a:lvl7pPr marL="29718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7pPr>
            <a:lvl8pPr marL="34290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8pPr>
            <a:lvl9pPr marL="38862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9pPr>
          </a:lstStyle>
          <a:p>
            <a:pPr algn="ctr">
              <a:lnSpc>
                <a:spcPct val="100000"/>
              </a:lnSpc>
            </a:pPr>
            <a:r>
              <a:rPr lang="en-GB" altLang="en-US" sz="3600" i="0" dirty="0" smtClean="0">
                <a:solidFill>
                  <a:srgbClr val="000000"/>
                </a:solidFill>
                <a:latin typeface="Times New Roman" pitchFamily="18" charset="0"/>
              </a:rPr>
              <a:t>European Settlement on the Atlantic Coast</a:t>
            </a:r>
            <a:endParaRPr lang="en-GB" altLang="en-US" sz="3600" i="0" dirty="0">
              <a:solidFill>
                <a:srgbClr val="000000"/>
              </a:solidFill>
              <a:latin typeface="Times New Roman" pitchFamily="18" charset="0"/>
            </a:endParaRPr>
          </a:p>
        </p:txBody>
      </p:sp>
    </p:spTree>
    <p:extLst>
      <p:ext uri="{BB962C8B-B14F-4D97-AF65-F5344CB8AC3E}">
        <p14:creationId xmlns:p14="http://schemas.microsoft.com/office/powerpoint/2010/main" val="409470060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4495800" y="6096000"/>
            <a:ext cx="4598988" cy="685800"/>
          </a:xfrm>
          <a:prstGeom prst="rect">
            <a:avLst/>
          </a:prstGeom>
          <a:noFill/>
          <a:ln w="9525">
            <a:noFill/>
            <a:miter lim="800000"/>
            <a:headEnd/>
            <a:tailEnd/>
          </a:ln>
        </p:spPr>
        <p:txBody>
          <a:bodyPr wrap="none" lIns="279400" rIns="279400" bIns="279400" anchor="b">
            <a:prstTxWarp prst="textNoShape">
              <a:avLst/>
            </a:prstTxWarp>
          </a:bodyPr>
          <a:lstStyle/>
          <a:p>
            <a:pPr algn="r">
              <a:spcBef>
                <a:spcPct val="20000"/>
              </a:spcBef>
            </a:pPr>
            <a:r>
              <a:rPr lang="en-US" sz="1000" i="1">
                <a:latin typeface="Times New Roman" pitchFamily="-1" charset="0"/>
              </a:rPr>
              <a:t>Give Me Liberty!: An American History, 4th Edition</a:t>
            </a:r>
          </a:p>
          <a:p>
            <a:pPr algn="r">
              <a:spcBef>
                <a:spcPct val="20000"/>
              </a:spcBef>
            </a:pPr>
            <a:r>
              <a:rPr lang="en-US" sz="800">
                <a:latin typeface="Times New Roman" pitchFamily="-1" charset="0"/>
              </a:rPr>
              <a:t>Copyright © 2013 W.W. Norton &amp; Company</a:t>
            </a:r>
          </a:p>
        </p:txBody>
      </p:sp>
      <p:sp>
        <p:nvSpPr>
          <p:cNvPr id="18435" name="Rectangle 3"/>
          <p:cNvSpPr>
            <a:spLocks noChangeArrowheads="1"/>
          </p:cNvSpPr>
          <p:nvPr/>
        </p:nvSpPr>
        <p:spPr bwMode="auto">
          <a:xfrm>
            <a:off x="806450" y="6038850"/>
            <a:ext cx="4029075" cy="511175"/>
          </a:xfrm>
          <a:prstGeom prst="rect">
            <a:avLst/>
          </a:prstGeom>
          <a:noFill/>
          <a:ln w="9525">
            <a:noFill/>
            <a:miter lim="800000"/>
            <a:headEnd/>
            <a:tailEnd/>
          </a:ln>
        </p:spPr>
        <p:txBody>
          <a:bodyPr wrap="none">
            <a:prstTxWarp prst="textNoShape">
              <a:avLst/>
            </a:prstTxWarp>
            <a:spAutoFit/>
          </a:bodyPr>
          <a:lstStyle/>
          <a:p>
            <a:pPr>
              <a:lnSpc>
                <a:spcPct val="75000"/>
              </a:lnSpc>
              <a:spcBef>
                <a:spcPct val="20000"/>
              </a:spcBef>
            </a:pPr>
            <a:r>
              <a:rPr lang="en-US" sz="1600" b="1" i="1">
                <a:latin typeface="Times New Roman" pitchFamily="-1" charset="0"/>
              </a:rPr>
              <a:t>Cutting Sugar Cane, </a:t>
            </a:r>
            <a:r>
              <a:rPr lang="en-US" sz="1600" b="1">
                <a:latin typeface="Times New Roman" pitchFamily="-1" charset="0"/>
              </a:rPr>
              <a:t>an engraving from </a:t>
            </a:r>
            <a:r>
              <a:rPr lang="en-US" sz="1600" b="1" i="1">
                <a:latin typeface="Times New Roman" pitchFamily="-1" charset="0"/>
              </a:rPr>
              <a:t>Ten</a:t>
            </a:r>
          </a:p>
          <a:p>
            <a:pPr>
              <a:lnSpc>
                <a:spcPct val="75000"/>
              </a:lnSpc>
              <a:spcBef>
                <a:spcPct val="20000"/>
              </a:spcBef>
            </a:pPr>
            <a:r>
              <a:rPr lang="en-US" sz="1600" b="1" i="1">
                <a:latin typeface="Times New Roman" pitchFamily="-1" charset="0"/>
              </a:rPr>
              <a:t>Views in Antigua</a:t>
            </a:r>
          </a:p>
        </p:txBody>
      </p:sp>
      <p:pic>
        <p:nvPicPr>
          <p:cNvPr id="18436" name="Picture 7" title="An engraving shows slaves harvesting sugar cane while an overseer on horseback speaks to a slave nearby."/>
          <p:cNvPicPr>
            <a:picLocks noChangeAspect="1" noChangeArrowheads="1"/>
          </p:cNvPicPr>
          <p:nvPr/>
        </p:nvPicPr>
        <p:blipFill>
          <a:blip r:embed="rId3"/>
          <a:srcRect/>
          <a:stretch>
            <a:fillRect/>
          </a:stretch>
        </p:blipFill>
        <p:spPr bwMode="auto">
          <a:xfrm>
            <a:off x="1828800" y="1352550"/>
            <a:ext cx="5486400" cy="4152900"/>
          </a:xfrm>
          <a:prstGeom prst="rect">
            <a:avLst/>
          </a:prstGeom>
          <a:noFill/>
          <a:ln w="9525">
            <a:noFill/>
            <a:miter lim="800000"/>
            <a:headEnd/>
            <a:tailEnd/>
          </a:ln>
        </p:spPr>
      </p:pic>
      <p:sp>
        <p:nvSpPr>
          <p:cNvPr id="5" name="Rectangle 2" hidden="1"/>
          <p:cNvSpPr txBox="1">
            <a:spLocks noChangeArrowheads="1"/>
          </p:cNvSpPr>
          <p:nvPr/>
        </p:nvSpPr>
        <p:spPr bwMode="auto">
          <a:xfrm>
            <a:off x="457200" y="138113"/>
            <a:ext cx="82296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5pPr>
            <a:lvl6pPr marL="25146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6pPr>
            <a:lvl7pPr marL="29718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7pPr>
            <a:lvl8pPr marL="34290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8pPr>
            <a:lvl9pPr marL="38862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9pPr>
          </a:lstStyle>
          <a:p>
            <a:pPr algn="ctr">
              <a:lnSpc>
                <a:spcPct val="100000"/>
              </a:lnSpc>
            </a:pPr>
            <a:r>
              <a:rPr lang="en-GB" altLang="en-US" sz="3600" dirty="0" smtClean="0">
                <a:solidFill>
                  <a:srgbClr val="000000"/>
                </a:solidFill>
                <a:latin typeface="Times New Roman" pitchFamily="18" charset="0"/>
              </a:rPr>
              <a:t>Cutting Sugar Cane</a:t>
            </a:r>
            <a:endParaRPr lang="en-GB" altLang="en-US" sz="3600" dirty="0">
              <a:solidFill>
                <a:srgbClr val="000000"/>
              </a:solidFill>
              <a:latin typeface="Times New Roman" pitchFamily="18" charset="0"/>
            </a:endParaRPr>
          </a:p>
        </p:txBody>
      </p:sp>
    </p:spTree>
    <p:extLst>
      <p:ext uri="{BB962C8B-B14F-4D97-AF65-F5344CB8AC3E}">
        <p14:creationId xmlns:p14="http://schemas.microsoft.com/office/powerpoint/2010/main" val="134460299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4495800" y="6096000"/>
            <a:ext cx="4598988" cy="685800"/>
          </a:xfrm>
          <a:prstGeom prst="rect">
            <a:avLst/>
          </a:prstGeom>
          <a:noFill/>
          <a:ln w="9525">
            <a:noFill/>
            <a:miter lim="800000"/>
            <a:headEnd/>
            <a:tailEnd/>
          </a:ln>
        </p:spPr>
        <p:txBody>
          <a:bodyPr wrap="none" lIns="279400" rIns="279400" bIns="279400" anchor="b">
            <a:prstTxWarp prst="textNoShape">
              <a:avLst/>
            </a:prstTxWarp>
          </a:bodyPr>
          <a:lstStyle/>
          <a:p>
            <a:pPr algn="r">
              <a:spcBef>
                <a:spcPct val="20000"/>
              </a:spcBef>
            </a:pPr>
            <a:r>
              <a:rPr lang="en-US" sz="1000" i="1">
                <a:solidFill>
                  <a:srgbClr val="FFFFFF"/>
                </a:solidFill>
                <a:latin typeface="Times New Roman" pitchFamily="-1" charset="0"/>
              </a:rPr>
              <a:t>Give Me Liberty!: An American History, 4th Edition</a:t>
            </a:r>
          </a:p>
          <a:p>
            <a:pPr algn="r">
              <a:spcBef>
                <a:spcPct val="20000"/>
              </a:spcBef>
            </a:pPr>
            <a:r>
              <a:rPr lang="en-US" sz="800">
                <a:solidFill>
                  <a:srgbClr val="FFFFFF"/>
                </a:solidFill>
                <a:latin typeface="Times New Roman" pitchFamily="-1" charset="0"/>
              </a:rPr>
              <a:t>Copyright © 2013 W.W. Norton &amp; Company</a:t>
            </a:r>
          </a:p>
        </p:txBody>
      </p:sp>
      <p:sp>
        <p:nvSpPr>
          <p:cNvPr id="20483" name="Rectangle 3"/>
          <p:cNvSpPr>
            <a:spLocks noChangeArrowheads="1"/>
          </p:cNvSpPr>
          <p:nvPr/>
        </p:nvSpPr>
        <p:spPr bwMode="auto">
          <a:xfrm>
            <a:off x="457200" y="5981700"/>
            <a:ext cx="2449513" cy="584200"/>
          </a:xfrm>
          <a:prstGeom prst="rect">
            <a:avLst/>
          </a:prstGeom>
          <a:noFill/>
          <a:ln w="9525">
            <a:noFill/>
            <a:miter lim="800000"/>
            <a:headEnd/>
            <a:tailEnd/>
          </a:ln>
        </p:spPr>
        <p:txBody>
          <a:bodyPr wrap="none">
            <a:prstTxWarp prst="textNoShape">
              <a:avLst/>
            </a:prstTxWarp>
            <a:spAutoFit/>
          </a:bodyPr>
          <a:lstStyle/>
          <a:p>
            <a:endParaRPr lang="en-US" sz="1600" b="1">
              <a:solidFill>
                <a:srgbClr val="FFFFFF"/>
              </a:solidFill>
              <a:latin typeface="Times New Roman" pitchFamily="-1" charset="0"/>
            </a:endParaRPr>
          </a:p>
          <a:p>
            <a:r>
              <a:rPr lang="en-US" sz="1600" b="1">
                <a:solidFill>
                  <a:srgbClr val="FFFFFF"/>
                </a:solidFill>
                <a:latin typeface="Times New Roman" pitchFamily="-1" charset="0"/>
              </a:rPr>
              <a:t>Operation of a Sugar Mill </a:t>
            </a:r>
          </a:p>
        </p:txBody>
      </p:sp>
      <p:pic>
        <p:nvPicPr>
          <p:cNvPr id="20484" name="Picture 3" title="A lithograph shows slaves feeding sugar cane into rollers at a sugar mill. "/>
          <p:cNvPicPr>
            <a:picLocks noChangeAspect="1" noChangeArrowheads="1"/>
          </p:cNvPicPr>
          <p:nvPr/>
        </p:nvPicPr>
        <p:blipFill>
          <a:blip r:embed="rId3"/>
          <a:srcRect/>
          <a:stretch>
            <a:fillRect/>
          </a:stretch>
        </p:blipFill>
        <p:spPr bwMode="auto">
          <a:xfrm>
            <a:off x="555625" y="990600"/>
            <a:ext cx="8032750" cy="4729163"/>
          </a:xfrm>
          <a:prstGeom prst="rect">
            <a:avLst/>
          </a:prstGeom>
          <a:noFill/>
          <a:ln w="9525">
            <a:noFill/>
            <a:miter lim="800000"/>
            <a:headEnd/>
            <a:tailEnd/>
          </a:ln>
        </p:spPr>
      </p:pic>
      <p:sp>
        <p:nvSpPr>
          <p:cNvPr id="5" name="Rectangle 2" hidden="1"/>
          <p:cNvSpPr txBox="1">
            <a:spLocks noChangeArrowheads="1"/>
          </p:cNvSpPr>
          <p:nvPr/>
        </p:nvSpPr>
        <p:spPr bwMode="auto">
          <a:xfrm>
            <a:off x="457200" y="138113"/>
            <a:ext cx="82296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5pPr>
            <a:lvl6pPr marL="25146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6pPr>
            <a:lvl7pPr marL="29718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7pPr>
            <a:lvl8pPr marL="34290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8pPr>
            <a:lvl9pPr marL="38862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9pPr>
          </a:lstStyle>
          <a:p>
            <a:pPr algn="ctr">
              <a:lnSpc>
                <a:spcPct val="100000"/>
              </a:lnSpc>
            </a:pPr>
            <a:r>
              <a:rPr lang="en-GB" altLang="en-US" sz="3600" i="0" dirty="0" smtClean="0">
                <a:solidFill>
                  <a:srgbClr val="000000"/>
                </a:solidFill>
                <a:latin typeface="Times New Roman" pitchFamily="18" charset="0"/>
              </a:rPr>
              <a:t>A Sugar Mill</a:t>
            </a:r>
            <a:endParaRPr lang="en-GB" altLang="en-US" sz="3600" i="0" dirty="0">
              <a:solidFill>
                <a:srgbClr val="000000"/>
              </a:solidFill>
              <a:latin typeface="Times New Roman" pitchFamily="18" charset="0"/>
            </a:endParaRPr>
          </a:p>
        </p:txBody>
      </p:sp>
    </p:spTree>
    <p:extLst>
      <p:ext uri="{BB962C8B-B14F-4D97-AF65-F5344CB8AC3E}">
        <p14:creationId xmlns:p14="http://schemas.microsoft.com/office/powerpoint/2010/main" val="248010390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ChangeArrowheads="1"/>
          </p:cNvSpPr>
          <p:nvPr/>
        </p:nvSpPr>
        <p:spPr bwMode="auto">
          <a:xfrm>
            <a:off x="4495800" y="6096000"/>
            <a:ext cx="4598988" cy="685800"/>
          </a:xfrm>
          <a:prstGeom prst="rect">
            <a:avLst/>
          </a:prstGeom>
          <a:noFill/>
          <a:ln w="9525">
            <a:noFill/>
            <a:miter lim="800000"/>
            <a:headEnd/>
            <a:tailEnd/>
          </a:ln>
        </p:spPr>
        <p:txBody>
          <a:bodyPr wrap="none" lIns="279400" rIns="279400" bIns="279400" anchor="b">
            <a:prstTxWarp prst="textNoShape">
              <a:avLst/>
            </a:prstTxWarp>
          </a:bodyPr>
          <a:lstStyle/>
          <a:p>
            <a:pPr algn="r">
              <a:spcBef>
                <a:spcPct val="20000"/>
              </a:spcBef>
            </a:pPr>
            <a:r>
              <a:rPr lang="en-US" sz="1000" i="1">
                <a:latin typeface="Times New Roman" pitchFamily="-1" charset="0"/>
              </a:rPr>
              <a:t>Give Me Liberty!: An American History, 4th Edition</a:t>
            </a:r>
          </a:p>
          <a:p>
            <a:pPr algn="r">
              <a:spcBef>
                <a:spcPct val="20000"/>
              </a:spcBef>
            </a:pPr>
            <a:r>
              <a:rPr lang="en-US" sz="800">
                <a:latin typeface="Times New Roman" pitchFamily="-1" charset="0"/>
              </a:rPr>
              <a:t>Copyright © 2013 W.W. Norton &amp; Company</a:t>
            </a:r>
          </a:p>
        </p:txBody>
      </p:sp>
      <p:sp>
        <p:nvSpPr>
          <p:cNvPr id="45059" name="Rectangle 9"/>
          <p:cNvSpPr>
            <a:spLocks noChangeArrowheads="1"/>
          </p:cNvSpPr>
          <p:nvPr/>
        </p:nvSpPr>
        <p:spPr bwMode="auto">
          <a:xfrm>
            <a:off x="806450" y="6229350"/>
            <a:ext cx="2114550" cy="336550"/>
          </a:xfrm>
          <a:prstGeom prst="rect">
            <a:avLst/>
          </a:prstGeom>
          <a:noFill/>
          <a:ln w="9525">
            <a:noFill/>
            <a:miter lim="800000"/>
            <a:headEnd/>
            <a:tailEnd/>
          </a:ln>
        </p:spPr>
        <p:txBody>
          <a:bodyPr wrap="none">
            <a:prstTxWarp prst="textNoShape">
              <a:avLst/>
            </a:prstTxWarp>
            <a:spAutoFit/>
          </a:bodyPr>
          <a:lstStyle/>
          <a:p>
            <a:pPr>
              <a:spcBef>
                <a:spcPct val="20000"/>
              </a:spcBef>
            </a:pPr>
            <a:r>
              <a:rPr lang="en-US" sz="1600" b="1" i="1">
                <a:latin typeface="Times New Roman" pitchFamily="-1" charset="0"/>
              </a:rPr>
              <a:t>Charles Town Harbor</a:t>
            </a:r>
          </a:p>
        </p:txBody>
      </p:sp>
      <p:pic>
        <p:nvPicPr>
          <p:cNvPr id="45060" name="Picture 11" title="A painting shows ships in a South Carolina harbor."/>
          <p:cNvPicPr>
            <a:picLocks noChangeAspect="1" noChangeArrowheads="1"/>
          </p:cNvPicPr>
          <p:nvPr/>
        </p:nvPicPr>
        <p:blipFill>
          <a:blip r:embed="rId3"/>
          <a:srcRect/>
          <a:stretch>
            <a:fillRect/>
          </a:stretch>
        </p:blipFill>
        <p:spPr bwMode="auto">
          <a:xfrm>
            <a:off x="1920875" y="685800"/>
            <a:ext cx="5302250" cy="5486400"/>
          </a:xfrm>
          <a:prstGeom prst="rect">
            <a:avLst/>
          </a:prstGeom>
          <a:noFill/>
          <a:ln w="9525">
            <a:noFill/>
            <a:miter lim="800000"/>
            <a:headEnd/>
            <a:tailEnd/>
          </a:ln>
        </p:spPr>
      </p:pic>
      <p:sp>
        <p:nvSpPr>
          <p:cNvPr id="5" name="Rectangle 2" hidden="1"/>
          <p:cNvSpPr txBox="1">
            <a:spLocks noChangeArrowheads="1"/>
          </p:cNvSpPr>
          <p:nvPr/>
        </p:nvSpPr>
        <p:spPr bwMode="auto">
          <a:xfrm>
            <a:off x="457200" y="138113"/>
            <a:ext cx="82296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5pPr>
            <a:lvl6pPr marL="25146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6pPr>
            <a:lvl7pPr marL="29718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7pPr>
            <a:lvl8pPr marL="34290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8pPr>
            <a:lvl9pPr marL="38862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9pPr>
          </a:lstStyle>
          <a:p>
            <a:pPr algn="ctr">
              <a:lnSpc>
                <a:spcPct val="100000"/>
              </a:lnSpc>
            </a:pPr>
            <a:r>
              <a:rPr lang="en-GB" altLang="en-US" sz="3600" dirty="0" smtClean="0">
                <a:solidFill>
                  <a:srgbClr val="000000"/>
                </a:solidFill>
                <a:latin typeface="Times New Roman" pitchFamily="18" charset="0"/>
              </a:rPr>
              <a:t>Charles Town </a:t>
            </a:r>
            <a:r>
              <a:rPr lang="en-GB" altLang="en-US" sz="3600" dirty="0" err="1" smtClean="0">
                <a:solidFill>
                  <a:srgbClr val="000000"/>
                </a:solidFill>
                <a:latin typeface="Times New Roman" pitchFamily="18" charset="0"/>
              </a:rPr>
              <a:t>Harbor</a:t>
            </a:r>
            <a:endParaRPr lang="en-GB" altLang="en-US" sz="3600" dirty="0">
              <a:solidFill>
                <a:srgbClr val="000000"/>
              </a:solidFill>
              <a:latin typeface="Times New Roman" pitchFamily="18" charset="0"/>
            </a:endParaRPr>
          </a:p>
        </p:txBody>
      </p:sp>
    </p:spTree>
    <p:extLst>
      <p:ext uri="{BB962C8B-B14F-4D97-AF65-F5344CB8AC3E}">
        <p14:creationId xmlns:p14="http://schemas.microsoft.com/office/powerpoint/2010/main" val="250382277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4495800" y="6096000"/>
            <a:ext cx="4598988" cy="685800"/>
          </a:xfrm>
          <a:prstGeom prst="rect">
            <a:avLst/>
          </a:prstGeom>
          <a:noFill/>
          <a:ln w="9525">
            <a:noFill/>
            <a:miter lim="800000"/>
            <a:headEnd/>
            <a:tailEnd/>
          </a:ln>
        </p:spPr>
        <p:txBody>
          <a:bodyPr wrap="none" lIns="279400" rIns="279400" bIns="279400" anchor="b">
            <a:prstTxWarp prst="textNoShape">
              <a:avLst/>
            </a:prstTxWarp>
          </a:bodyPr>
          <a:lstStyle/>
          <a:p>
            <a:pPr algn="r">
              <a:spcBef>
                <a:spcPct val="20000"/>
              </a:spcBef>
            </a:pPr>
            <a:r>
              <a:rPr lang="en-US" sz="1000" i="1">
                <a:latin typeface="Times New Roman" pitchFamily="-1" charset="0"/>
              </a:rPr>
              <a:t>Give Me Liberty!: An American History, 4th Edition</a:t>
            </a:r>
          </a:p>
          <a:p>
            <a:pPr algn="r">
              <a:spcBef>
                <a:spcPct val="20000"/>
              </a:spcBef>
            </a:pPr>
            <a:r>
              <a:rPr lang="en-US" sz="800">
                <a:latin typeface="Times New Roman" pitchFamily="-1" charset="0"/>
              </a:rPr>
              <a:t>Copyright © 2013 W.W. Norton &amp; Company</a:t>
            </a:r>
          </a:p>
        </p:txBody>
      </p:sp>
      <p:sp>
        <p:nvSpPr>
          <p:cNvPr id="48131" name="Rectangle 3"/>
          <p:cNvSpPr>
            <a:spLocks noChangeArrowheads="1"/>
          </p:cNvSpPr>
          <p:nvPr/>
        </p:nvSpPr>
        <p:spPr bwMode="auto">
          <a:xfrm>
            <a:off x="806450" y="6032500"/>
            <a:ext cx="4765675" cy="509588"/>
          </a:xfrm>
          <a:prstGeom prst="rect">
            <a:avLst/>
          </a:prstGeom>
          <a:noFill/>
          <a:ln w="9525">
            <a:noFill/>
            <a:miter lim="800000"/>
            <a:headEnd/>
            <a:tailEnd/>
          </a:ln>
        </p:spPr>
        <p:txBody>
          <a:bodyPr wrap="none">
            <a:prstTxWarp prst="textNoShape">
              <a:avLst/>
            </a:prstTxWarp>
            <a:spAutoFit/>
          </a:bodyPr>
          <a:lstStyle/>
          <a:p>
            <a:pPr>
              <a:lnSpc>
                <a:spcPct val="75000"/>
              </a:lnSpc>
              <a:spcBef>
                <a:spcPct val="20000"/>
              </a:spcBef>
            </a:pPr>
            <a:r>
              <a:rPr lang="en-US" sz="1600" b="1">
                <a:latin typeface="Times New Roman" pitchFamily="-1" charset="0"/>
              </a:rPr>
              <a:t>A 1732 portrait of Daniel, Peter, and Andrew Oliver,</a:t>
            </a:r>
          </a:p>
          <a:p>
            <a:pPr>
              <a:lnSpc>
                <a:spcPct val="75000"/>
              </a:lnSpc>
              <a:spcBef>
                <a:spcPct val="20000"/>
              </a:spcBef>
            </a:pPr>
            <a:r>
              <a:rPr lang="en-US" sz="1600" b="1">
                <a:latin typeface="Times New Roman" pitchFamily="-1" charset="0"/>
              </a:rPr>
              <a:t>sons of a wealthy Boston merchant</a:t>
            </a:r>
          </a:p>
        </p:txBody>
      </p:sp>
      <p:pic>
        <p:nvPicPr>
          <p:cNvPr id="48132" name="Picture 7" title="A portrait shows the three young gentlemen sitting around a table. "/>
          <p:cNvPicPr>
            <a:picLocks noChangeAspect="1" noChangeArrowheads="1"/>
          </p:cNvPicPr>
          <p:nvPr/>
        </p:nvPicPr>
        <p:blipFill>
          <a:blip r:embed="rId3"/>
          <a:srcRect/>
          <a:stretch>
            <a:fillRect/>
          </a:stretch>
        </p:blipFill>
        <p:spPr bwMode="auto">
          <a:xfrm>
            <a:off x="1828800" y="1524000"/>
            <a:ext cx="5486400" cy="3810000"/>
          </a:xfrm>
          <a:prstGeom prst="rect">
            <a:avLst/>
          </a:prstGeom>
          <a:noFill/>
          <a:ln w="9525">
            <a:noFill/>
            <a:miter lim="800000"/>
            <a:headEnd/>
            <a:tailEnd/>
          </a:ln>
        </p:spPr>
      </p:pic>
      <p:sp>
        <p:nvSpPr>
          <p:cNvPr id="5" name="Rectangle 2" hidden="1"/>
          <p:cNvSpPr txBox="1">
            <a:spLocks noChangeArrowheads="1"/>
          </p:cNvSpPr>
          <p:nvPr/>
        </p:nvSpPr>
        <p:spPr bwMode="auto">
          <a:xfrm>
            <a:off x="457200" y="138113"/>
            <a:ext cx="82296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5pPr>
            <a:lvl6pPr marL="25146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6pPr>
            <a:lvl7pPr marL="29718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7pPr>
            <a:lvl8pPr marL="34290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8pPr>
            <a:lvl9pPr marL="38862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9pPr>
          </a:lstStyle>
          <a:p>
            <a:pPr algn="ctr">
              <a:lnSpc>
                <a:spcPct val="100000"/>
              </a:lnSpc>
            </a:pPr>
            <a:r>
              <a:rPr lang="en-GB" altLang="en-US" sz="3600" i="0" dirty="0" smtClean="0">
                <a:solidFill>
                  <a:srgbClr val="000000"/>
                </a:solidFill>
                <a:latin typeface="Times New Roman" pitchFamily="18" charset="0"/>
              </a:rPr>
              <a:t>Daniel, Peter, and Andrew Oliver</a:t>
            </a:r>
            <a:endParaRPr lang="en-GB" altLang="en-US" sz="3600" i="0" dirty="0">
              <a:solidFill>
                <a:srgbClr val="000000"/>
              </a:solidFill>
              <a:latin typeface="Times New Roman" pitchFamily="18" charset="0"/>
            </a:endParaRPr>
          </a:p>
        </p:txBody>
      </p:sp>
    </p:spTree>
    <p:extLst>
      <p:ext uri="{BB962C8B-B14F-4D97-AF65-F5344CB8AC3E}">
        <p14:creationId xmlns:p14="http://schemas.microsoft.com/office/powerpoint/2010/main" val="155085459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4495800" y="6096000"/>
            <a:ext cx="4598988" cy="685800"/>
          </a:xfrm>
          <a:prstGeom prst="rect">
            <a:avLst/>
          </a:prstGeom>
          <a:noFill/>
          <a:ln w="9525">
            <a:noFill/>
            <a:miter lim="800000"/>
            <a:headEnd/>
            <a:tailEnd/>
          </a:ln>
        </p:spPr>
        <p:txBody>
          <a:bodyPr wrap="none" lIns="279400" rIns="279400" bIns="279400" anchor="b">
            <a:prstTxWarp prst="textNoShape">
              <a:avLst/>
            </a:prstTxWarp>
          </a:bodyPr>
          <a:lstStyle/>
          <a:p>
            <a:pPr algn="r">
              <a:spcBef>
                <a:spcPct val="20000"/>
              </a:spcBef>
            </a:pPr>
            <a:r>
              <a:rPr lang="en-US" sz="1000" i="1">
                <a:latin typeface="Times New Roman" pitchFamily="-1" charset="0"/>
              </a:rPr>
              <a:t>Give Me Liberty!: An American History, 4th Edition</a:t>
            </a:r>
          </a:p>
          <a:p>
            <a:pPr algn="r">
              <a:spcBef>
                <a:spcPct val="20000"/>
              </a:spcBef>
            </a:pPr>
            <a:r>
              <a:rPr lang="en-US" sz="800">
                <a:latin typeface="Times New Roman" pitchFamily="-1" charset="0"/>
              </a:rPr>
              <a:t>Copyright © 2013 W.W. Norton &amp; Company</a:t>
            </a:r>
          </a:p>
        </p:txBody>
      </p:sp>
      <p:sp>
        <p:nvSpPr>
          <p:cNvPr id="55299" name="Rectangle 3"/>
          <p:cNvSpPr>
            <a:spLocks noChangeArrowheads="1"/>
          </p:cNvSpPr>
          <p:nvPr/>
        </p:nvSpPr>
        <p:spPr bwMode="auto">
          <a:xfrm>
            <a:off x="533400" y="6061075"/>
            <a:ext cx="4492625" cy="512763"/>
          </a:xfrm>
          <a:prstGeom prst="rect">
            <a:avLst/>
          </a:prstGeom>
          <a:noFill/>
          <a:ln w="9525">
            <a:noFill/>
            <a:miter lim="800000"/>
            <a:headEnd/>
            <a:tailEnd/>
          </a:ln>
        </p:spPr>
        <p:txBody>
          <a:bodyPr wrap="none">
            <a:prstTxWarp prst="textNoShape">
              <a:avLst/>
            </a:prstTxWarp>
            <a:spAutoFit/>
          </a:bodyPr>
          <a:lstStyle/>
          <a:p>
            <a:pPr>
              <a:lnSpc>
                <a:spcPct val="75000"/>
              </a:lnSpc>
              <a:spcBef>
                <a:spcPct val="20000"/>
              </a:spcBef>
            </a:pPr>
            <a:r>
              <a:rPr lang="en-US" sz="1600" b="1">
                <a:latin typeface="Times New Roman" pitchFamily="-1" charset="0"/>
              </a:rPr>
              <a:t>This portrait of the Cheney family illustrates the </a:t>
            </a:r>
          </a:p>
          <a:p>
            <a:pPr>
              <a:lnSpc>
                <a:spcPct val="75000"/>
              </a:lnSpc>
              <a:spcBef>
                <a:spcPct val="20000"/>
              </a:spcBef>
            </a:pPr>
            <a:r>
              <a:rPr lang="en-US" sz="1600" b="1">
                <a:latin typeface="Times New Roman" pitchFamily="-1" charset="0"/>
              </a:rPr>
              <a:t>high birthrate in America.</a:t>
            </a:r>
          </a:p>
        </p:txBody>
      </p:sp>
      <p:pic>
        <p:nvPicPr>
          <p:cNvPr id="55300" name="Picture 7" title="A painting shows a family with children ranging from infants to young adults."/>
          <p:cNvPicPr>
            <a:picLocks noChangeAspect="1" noChangeArrowheads="1"/>
          </p:cNvPicPr>
          <p:nvPr/>
        </p:nvPicPr>
        <p:blipFill>
          <a:blip r:embed="rId3"/>
          <a:srcRect/>
          <a:stretch>
            <a:fillRect/>
          </a:stretch>
        </p:blipFill>
        <p:spPr bwMode="auto">
          <a:xfrm>
            <a:off x="1854200" y="1404938"/>
            <a:ext cx="5426075" cy="4054475"/>
          </a:xfrm>
          <a:prstGeom prst="rect">
            <a:avLst/>
          </a:prstGeom>
          <a:noFill/>
          <a:ln w="9525">
            <a:noFill/>
            <a:miter lim="800000"/>
            <a:headEnd/>
            <a:tailEnd/>
          </a:ln>
        </p:spPr>
      </p:pic>
      <p:sp>
        <p:nvSpPr>
          <p:cNvPr id="5" name="Rectangle 2" hidden="1"/>
          <p:cNvSpPr txBox="1">
            <a:spLocks noChangeArrowheads="1"/>
          </p:cNvSpPr>
          <p:nvPr/>
        </p:nvSpPr>
        <p:spPr bwMode="auto">
          <a:xfrm>
            <a:off x="457200" y="138113"/>
            <a:ext cx="82296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5pPr>
            <a:lvl6pPr marL="25146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6pPr>
            <a:lvl7pPr marL="29718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7pPr>
            <a:lvl8pPr marL="34290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8pPr>
            <a:lvl9pPr marL="3886200" indent="-228600" defTabSz="449263" eaLnBrk="0" fontAlgn="base" hangingPunct="0">
              <a:lnSpc>
                <a:spcPct val="5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Arial" charset="0"/>
                <a:ea typeface="Arial Unicode MS" pitchFamily="34" charset="-128"/>
                <a:cs typeface="Arial Unicode MS" pitchFamily="34" charset="-128"/>
              </a:defRPr>
            </a:lvl9pPr>
          </a:lstStyle>
          <a:p>
            <a:pPr algn="ctr">
              <a:lnSpc>
                <a:spcPct val="100000"/>
              </a:lnSpc>
            </a:pPr>
            <a:r>
              <a:rPr lang="en-GB" altLang="en-US" sz="3600" i="0" dirty="0" smtClean="0">
                <a:solidFill>
                  <a:srgbClr val="000000"/>
                </a:solidFill>
                <a:latin typeface="Times New Roman" pitchFamily="18" charset="0"/>
              </a:rPr>
              <a:t>The Cheney Family</a:t>
            </a:r>
            <a:endParaRPr lang="en-GB" altLang="en-US" sz="3600" i="0" dirty="0">
              <a:solidFill>
                <a:srgbClr val="000000"/>
              </a:solidFill>
              <a:latin typeface="Times New Roman" pitchFamily="18" charset="0"/>
            </a:endParaRPr>
          </a:p>
        </p:txBody>
      </p:sp>
    </p:spTree>
    <p:extLst>
      <p:ext uri="{BB962C8B-B14F-4D97-AF65-F5344CB8AC3E}">
        <p14:creationId xmlns:p14="http://schemas.microsoft.com/office/powerpoint/2010/main" val="135625663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4500" y="0"/>
            <a:ext cx="8246469" cy="6858000"/>
          </a:xfrm>
          <a:prstGeom prst="rect">
            <a:avLst/>
          </a:prstGeom>
        </p:spPr>
      </p:pic>
    </p:spTree>
    <p:extLst>
      <p:ext uri="{BB962C8B-B14F-4D97-AF65-F5344CB8AC3E}">
        <p14:creationId xmlns:p14="http://schemas.microsoft.com/office/powerpoint/2010/main" val="388033619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1800" y="0"/>
            <a:ext cx="8260109" cy="6858000"/>
          </a:xfrm>
          <a:prstGeom prst="rect">
            <a:avLst/>
          </a:prstGeom>
        </p:spPr>
      </p:pic>
    </p:spTree>
    <p:extLst>
      <p:ext uri="{BB962C8B-B14F-4D97-AF65-F5344CB8AC3E}">
        <p14:creationId xmlns:p14="http://schemas.microsoft.com/office/powerpoint/2010/main" val="388033619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468" y="101018"/>
            <a:ext cx="8673182" cy="6524862"/>
          </a:xfrm>
          <a:prstGeom prst="rect">
            <a:avLst/>
          </a:prstGeom>
          <a:noFill/>
        </p:spPr>
        <p:txBody>
          <a:bodyPr wrap="square" rtlCol="0">
            <a:spAutoFit/>
          </a:bodyPr>
          <a:lstStyle/>
          <a:p>
            <a:r>
              <a:rPr lang="en-US" sz="2200"/>
              <a:t> The provincial colonies included New Hampshire, New York, Virginia, North Carolina, South Carolina, and Georgia. The proprietary colonies included Pennsylvania, Delaware, New Jersey, and Maryland. The charter colonies included Massachusetts, Rhode Island, and Connecticut. The provincial colonies were the most tightly controlled by the crown. The British king appointed all of the provincial governors. These crown governors could veto any decision made by the legislative assemblies in the provincial colonies. The proprietary colonies had a similar structure, with one important difference: governors were appointed by a lord proprietor, an individual who had purchased or received the rights to the colony from the crown. This generally led to proprietary colonies having more freedoms and liberties than other colonies in colonial America. The charter colonies had the most complex system of government, formed by political corporations or interest groups who drew up a charter that clearly delineated powers between executive, legislative, and judiciary branches of government. As opposed to having governors appointed, the charter colonies elected their own governors from among the property-owning men in the colony. Over the course of the eighteenth century, local control over the selection of governors eroded.</a:t>
            </a:r>
          </a:p>
        </p:txBody>
      </p:sp>
    </p:spTree>
    <p:extLst>
      <p:ext uri="{BB962C8B-B14F-4D97-AF65-F5344CB8AC3E}">
        <p14:creationId xmlns:p14="http://schemas.microsoft.com/office/powerpoint/2010/main" val="388033619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7131" y="144310"/>
            <a:ext cx="7904728" cy="6463309"/>
          </a:xfrm>
          <a:prstGeom prst="rect">
            <a:avLst/>
          </a:prstGeom>
          <a:noFill/>
        </p:spPr>
        <p:txBody>
          <a:bodyPr wrap="none" rtlCol="0">
            <a:spAutoFit/>
          </a:bodyPr>
          <a:lstStyle/>
          <a:p>
            <a:r>
              <a:rPr lang="el-GR" b="1"/>
              <a:t>ΝΕΧΤ </a:t>
            </a:r>
            <a:r>
              <a:rPr lang="en-US" b="1"/>
              <a:t>WEEK</a:t>
            </a:r>
          </a:p>
          <a:p>
            <a:r>
              <a:rPr lang="en-US" b="1"/>
              <a:t>Watch PBS / BBC Documentary “THE AMERICAN REVOLUTION,” Episode 1 online</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pPr algn="ctr"/>
            <a:r>
              <a:rPr lang="en-US"/>
              <a:t>                        https://www.youtube.com/watch?v=wsSpvkLfUDA</a:t>
            </a:r>
          </a:p>
          <a:p>
            <a:endParaRPr lang="en-US"/>
          </a:p>
          <a:p>
            <a:r>
              <a:rPr lang="en-US" b="1"/>
              <a:t>Review </a:t>
            </a:r>
            <a:r>
              <a:rPr lang="en-US" b="1" i="1"/>
              <a:t>American Yawp</a:t>
            </a:r>
            <a:r>
              <a:rPr lang="en-US" b="1"/>
              <a:t>, Chapters 5 and 6 but keep up with the assigned reading.</a:t>
            </a:r>
          </a:p>
        </p:txBody>
      </p:sp>
      <p:pic>
        <p:nvPicPr>
          <p:cNvPr id="4" name="Picture 3"/>
          <p:cNvPicPr>
            <a:picLocks noChangeAspect="1"/>
          </p:cNvPicPr>
          <p:nvPr/>
        </p:nvPicPr>
        <p:blipFill>
          <a:blip r:embed="rId2"/>
          <a:stretch>
            <a:fillRect/>
          </a:stretch>
        </p:blipFill>
        <p:spPr>
          <a:xfrm>
            <a:off x="1618045" y="836956"/>
            <a:ext cx="6047908" cy="4863011"/>
          </a:xfrm>
          <a:prstGeom prst="rect">
            <a:avLst/>
          </a:prstGeom>
        </p:spPr>
      </p:pic>
    </p:spTree>
    <p:extLst>
      <p:ext uri="{BB962C8B-B14F-4D97-AF65-F5344CB8AC3E}">
        <p14:creationId xmlns:p14="http://schemas.microsoft.com/office/powerpoint/2010/main" val="31663277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8142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5586413"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4413" y="914400"/>
            <a:ext cx="4319587"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064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0"/>
            <a:ext cx="9082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 y="0"/>
            <a:ext cx="6305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extBox 2"/>
          <p:cNvSpPr txBox="1">
            <a:spLocks noChangeArrowheads="1"/>
          </p:cNvSpPr>
          <p:nvPr/>
        </p:nvSpPr>
        <p:spPr bwMode="auto">
          <a:xfrm>
            <a:off x="5948533" y="974725"/>
            <a:ext cx="32480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100">
                <a:latin typeface="Times" charset="0"/>
              </a:rPr>
              <a:t>Attempt to map out possible</a:t>
            </a:r>
          </a:p>
          <a:p>
            <a:r>
              <a:rPr lang="en-US" sz="2100">
                <a:latin typeface="Times" charset="0"/>
              </a:rPr>
              <a:t>distribution of indigenous </a:t>
            </a:r>
          </a:p>
          <a:p>
            <a:r>
              <a:rPr lang="en-US" sz="2100">
                <a:latin typeface="Times" charset="0"/>
              </a:rPr>
              <a:t>American languages prior</a:t>
            </a:r>
          </a:p>
          <a:p>
            <a:r>
              <a:rPr lang="en-US" sz="2100">
                <a:latin typeface="Times" charset="0"/>
              </a:rPr>
              <a:t>to contact</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5234</TotalTime>
  <Words>1011</Words>
  <Application>Microsoft Macintosh PowerPoint</Application>
  <PresentationFormat>On-screen Show (4:3)</PresentationFormat>
  <Paragraphs>161</Paragraphs>
  <Slides>54</Slides>
  <Notes>18</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Transmedia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Herbert Schnarrenberger</dc:creator>
  <cp:lastModifiedBy>Herbert Schnarrenberger</cp:lastModifiedBy>
  <cp:revision>42</cp:revision>
  <dcterms:created xsi:type="dcterms:W3CDTF">2017-02-17T16:25:54Z</dcterms:created>
  <dcterms:modified xsi:type="dcterms:W3CDTF">2017-11-27T23:38:26Z</dcterms:modified>
</cp:coreProperties>
</file>