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300" r:id="rId3"/>
    <p:sldId id="263" r:id="rId4"/>
    <p:sldId id="301" r:id="rId5"/>
    <p:sldId id="273" r:id="rId6"/>
    <p:sldId id="271" r:id="rId7"/>
    <p:sldId id="298" r:id="rId8"/>
    <p:sldId id="267" r:id="rId9"/>
    <p:sldId id="270" r:id="rId10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384" y="-96"/>
      </p:cViewPr>
      <p:guideLst>
        <p:guide orient="horz" pos="2448"/>
        <p:guide pos="316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D26922-5195-8842-BA5D-E0C29DA0F5B7}" type="datetimeFigureOut">
              <a:rPr lang="en-US"/>
              <a:pPr>
                <a:defRPr/>
              </a:pPr>
              <a:t>8/22/16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4F3EB4-921B-0B40-83F2-CD5AD4FE1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B1CF9FB-6307-BC4B-AA79-8B711F08C1BA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686" y="2414484"/>
            <a:ext cx="8549032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368" y="4404360"/>
            <a:ext cx="7039665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1B85-46B7-8549-8CFB-137938F2F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4C52-982D-044F-AE20-7474ED15B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218" y="690880"/>
            <a:ext cx="21365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685" y="690880"/>
            <a:ext cx="626676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9ECC-73B8-7641-8C8C-1D564A80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E216-5D2C-3F4D-89EB-FF5C1B14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166" y="4994488"/>
            <a:ext cx="855055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166" y="3294275"/>
            <a:ext cx="855055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FB6B-057C-BA4C-8562-995E01B8C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685" y="2245360"/>
            <a:ext cx="4201629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88" y="2245360"/>
            <a:ext cx="420163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91F8-5947-034A-858C-EA258C1E9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18" y="311256"/>
            <a:ext cx="9053168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617" y="1739795"/>
            <a:ext cx="4444586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17" y="2464859"/>
            <a:ext cx="4444586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680" y="1739795"/>
            <a:ext cx="4446105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80" y="2464859"/>
            <a:ext cx="4446105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00539-5635-6B4E-8379-B02E77D4C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F7D5-132E-F449-83D3-641693EF5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0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BAFC-E18C-AF40-B39E-43DC787E0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3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17" y="309457"/>
            <a:ext cx="3308763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860" y="309458"/>
            <a:ext cx="5622926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617" y="1626448"/>
            <a:ext cx="3308763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F0809-4DE9-1E4A-81C2-00961FD3D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986" y="5440680"/>
            <a:ext cx="6035951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0986" y="694478"/>
            <a:ext cx="6035951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986" y="6082983"/>
            <a:ext cx="6035951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D687-40EF-824B-981C-0BBB9F0C3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90563"/>
            <a:ext cx="8547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44725"/>
            <a:ext cx="85471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7081838"/>
            <a:ext cx="209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5350" y="7081838"/>
            <a:ext cx="318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7081838"/>
            <a:ext cx="209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7D33547-240E-6540-B9DB-98BBCAFE9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pulation_curve.sv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32063"/>
            <a:ext cx="4405313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01675" y="5765800"/>
            <a:ext cx="4327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Source: Wikimedia, </a:t>
            </a:r>
            <a:r>
              <a:rPr lang="en-US" sz="1200">
                <a:hlinkClick r:id="rId3"/>
              </a:rPr>
              <a:t>https://commons.wikimedia.org/wiki/File:Population_curve.svg</a:t>
            </a:r>
            <a:endParaRPr lang="en-US" sz="1200"/>
          </a:p>
          <a:p>
            <a:r>
              <a:rPr lang="en-US" sz="1200"/>
              <a:t>produced using lower historical estimates of U.S. Census Bureau at </a:t>
            </a:r>
          </a:p>
          <a:p>
            <a:r>
              <a:rPr lang="en-US" sz="1200"/>
              <a:t>http://www.census.gov/population/international/data/worldpop/table_history.php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33425" y="2022475"/>
            <a:ext cx="239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Last 12,000 Years</a:t>
            </a: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89200"/>
            <a:ext cx="45227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786438" y="2022475"/>
            <a:ext cx="2236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Last 1,000 Years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85800" y="1560513"/>
            <a:ext cx="363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World Population Estimates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5842000" y="5867400"/>
            <a:ext cx="391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Source: Christian, David. 2004. </a:t>
            </a:r>
            <a:r>
              <a:rPr lang="en-US" sz="1200" i="1"/>
              <a:t>Maps of Time an Introduction to Big History</a:t>
            </a:r>
            <a:r>
              <a:rPr lang="en-US" sz="1200"/>
              <a:t>. Berk`eley: University of California Press. </a:t>
            </a: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3581400" y="5334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800"/>
              <a:t>Big Picture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4191000" y="5715000"/>
            <a:ext cx="50593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9400" rIns="279400" bIns="279400" anchor="b"/>
          <a:lstStyle/>
          <a:p>
            <a:pPr algn="r">
              <a:spcBef>
                <a:spcPct val="20000"/>
              </a:spcBef>
            </a:pPr>
            <a:r>
              <a:rPr lang="en-US" sz="1000" i="1">
                <a:solidFill>
                  <a:srgbClr val="000000"/>
                </a:solidFill>
                <a:latin typeface="Times New Roman" charset="0"/>
              </a:rPr>
              <a:t>Give Me Liberty!: An American History, 4</a:t>
            </a:r>
            <a:r>
              <a:rPr lang="en-US" sz="1000" i="1" baseline="30000">
                <a:solidFill>
                  <a:srgbClr val="000000"/>
                </a:solidFill>
                <a:latin typeface="Times New Roman" charset="0"/>
              </a:rPr>
              <a:t>th</a:t>
            </a:r>
            <a:r>
              <a:rPr lang="en-US" sz="1000" i="1">
                <a:solidFill>
                  <a:srgbClr val="000000"/>
                </a:solidFill>
                <a:latin typeface="Times New Roman" charset="0"/>
              </a:rPr>
              <a:t> Edition</a:t>
            </a:r>
          </a:p>
          <a:p>
            <a:pPr algn="r">
              <a:spcBef>
                <a:spcPct val="20000"/>
              </a:spcBef>
            </a:pPr>
            <a:r>
              <a:rPr lang="en-US" sz="800">
                <a:solidFill>
                  <a:srgbClr val="000000"/>
                </a:solidFill>
                <a:latin typeface="Times New Roman" charset="0"/>
              </a:rPr>
              <a:t>Copyright © 2013 W.W. Norton &amp; Company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900113" y="1295400"/>
            <a:ext cx="274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600" b="1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Table 1.2 Estimated Regional </a:t>
            </a:r>
          </a:p>
          <a:p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Populations, ca. 1500</a:t>
            </a:r>
          </a:p>
          <a:p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pic>
        <p:nvPicPr>
          <p:cNvPr id="55300" name="Picture 3" descr="There were approximately 110,000,000 people in India; 103,000,000 people in China; 55,400,000 in other parts of Asia; 57,200,000 people in Western Europe; 54,000,000 people in the Americas; 34,000,000 people in Russia and Eastern Europe; 38,300,000 people in sub-Saharan Africa; and 15,400,000 people in Japan. The estimated total world population circa 1500 was 467,300,000." title="A table shows the estimated regional populations of the world circa 1500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12975"/>
            <a:ext cx="39624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 hidden="1"/>
          <p:cNvSpPr txBox="1">
            <a:spLocks/>
          </p:cNvSpPr>
          <p:nvPr/>
        </p:nvSpPr>
        <p:spPr bwMode="auto">
          <a:xfrm>
            <a:off x="166688" y="-85725"/>
            <a:ext cx="96393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962D"/>
                </a:solidFill>
                <a:latin typeface="Perpetua Titling MT" charset="0"/>
                <a:cs typeface="Times New Roman" charset="0"/>
              </a:rPr>
              <a:t>Estimated Regional Populations: The World, ca. 1500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600200" y="573088"/>
            <a:ext cx="715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b="1"/>
              <a:t>World Populations by Region, 1500</a:t>
            </a:r>
          </a:p>
        </p:txBody>
      </p:sp>
      <p:pic>
        <p:nvPicPr>
          <p:cNvPr id="7" name="Picture 3" descr="There were approximately 3,800,000 people in North America; 17,200,000 people in Mexico; 5,625,000 people in Central America; 1,000,000 people in Hispaniola; 3,000,000 people in the Caribbean; 15,700,000 people in the Andes; and 8,620,000 people in South America. The total estimated population for the Americas circa 1500 was 54,945,000." title="A table shows the estimated regional populations of the Americas circa 1500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581275"/>
            <a:ext cx="3660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5334000" y="1741488"/>
            <a:ext cx="3898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600" b="1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Table 1.1 Estimated Regional Populations:</a:t>
            </a:r>
          </a:p>
          <a:p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The Americas, ca. 1500</a:t>
            </a:r>
          </a:p>
          <a:p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81000"/>
            <a:ext cx="69008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22663"/>
            <a:ext cx="31242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938963" y="3065463"/>
            <a:ext cx="2433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World, 1800-2010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2021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872038" y="1524000"/>
            <a:ext cx="488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Top 10 Countries by Population, 2016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057400"/>
            <a:ext cx="48910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719638" y="6172200"/>
            <a:ext cx="5262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Links to data sources at </a:t>
            </a:r>
          </a:p>
          <a:p>
            <a:r>
              <a:rPr lang="en-US" sz="1200"/>
              <a:t>https://en.wikipedia.org/wiki/List_of_countries_and_dependencies_by_population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12243" y="-1331118"/>
            <a:ext cx="4862513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4470400" y="600075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Quiz #0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743200" y="6015038"/>
            <a:ext cx="431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How much of this can you fill in?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04800"/>
            <a:ext cx="4651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67038"/>
            <a:ext cx="5688013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grow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5925"/>
            <a:ext cx="6553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"/>
            <a:ext cx="10058400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9067800" cy="70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173</Words>
  <Application>Microsoft Macintosh PowerPoint</Application>
  <PresentationFormat>Custom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	閰]櫤逄掘뿿_xd8c0_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</dc:creator>
  <cp:lastModifiedBy>Herbert Schnarrenberger</cp:lastModifiedBy>
  <cp:revision>72</cp:revision>
  <dcterms:created xsi:type="dcterms:W3CDTF">2008-05-26T21:01:21Z</dcterms:created>
  <dcterms:modified xsi:type="dcterms:W3CDTF">2016-08-22T18:11:45Z</dcterms:modified>
</cp:coreProperties>
</file>